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7" r:id="rId2"/>
    <p:sldId id="256" r:id="rId3"/>
    <p:sldId id="260" r:id="rId4"/>
    <p:sldId id="258" r:id="rId5"/>
    <p:sldId id="259" r:id="rId6"/>
    <p:sldId id="261" r:id="rId7"/>
    <p:sldId id="272" r:id="rId8"/>
    <p:sldId id="276" r:id="rId9"/>
    <p:sldId id="264" r:id="rId10"/>
    <p:sldId id="265" r:id="rId11"/>
    <p:sldId id="284" r:id="rId12"/>
    <p:sldId id="266" r:id="rId13"/>
    <p:sldId id="270" r:id="rId14"/>
    <p:sldId id="280" r:id="rId15"/>
    <p:sldId id="282" r:id="rId16"/>
    <p:sldId id="267" r:id="rId17"/>
    <p:sldId id="268" r:id="rId18"/>
    <p:sldId id="271" r:id="rId19"/>
    <p:sldId id="26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11" autoAdjust="0"/>
    <p:restoredTop sz="94660"/>
  </p:normalViewPr>
  <p:slideViewPr>
    <p:cSldViewPr>
      <p:cViewPr varScale="1">
        <p:scale>
          <a:sx n="87" d="100"/>
          <a:sy n="87" d="100"/>
        </p:scale>
        <p:origin x="-160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99BB15-4FCF-4817-8F5B-9BBB23E90BFE}" type="datetimeFigureOut">
              <a:rPr lang="en-US" smtClean="0"/>
              <a:t>3/31/2014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386A7E-317F-43E2-9E7F-6D61D537710D}" type="slidenum">
              <a:rPr lang="en-US" smtClean="0"/>
              <a:t>‹#›</a:t>
            </a:fld>
            <a:endParaRPr lang="en-US"/>
          </a:p>
        </p:txBody>
      </p:sp>
    </p:spTree>
    <p:extLst>
      <p:ext uri="{BB962C8B-B14F-4D97-AF65-F5344CB8AC3E}">
        <p14:creationId xmlns:p14="http://schemas.microsoft.com/office/powerpoint/2010/main" val="2047837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F81497C-C997-49FA-AFD0-DCFA85FD168D}" type="datetimeFigureOut">
              <a:rPr lang="en-US" smtClean="0"/>
              <a:t>3/31/2014</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C5AF0D45-1FDE-438E-B24B-F8104D62756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81497C-C997-49FA-AFD0-DCFA85FD168D}" type="datetimeFigureOut">
              <a:rPr lang="en-US" smtClean="0"/>
              <a:t>3/31/2014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F0D45-1FDE-438E-B24B-F8104D62756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81497C-C997-49FA-AFD0-DCFA85FD168D}" type="datetimeFigureOut">
              <a:rPr lang="en-US" smtClean="0"/>
              <a:t>3/31/2014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F0D45-1FDE-438E-B24B-F8104D62756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F81497C-C997-49FA-AFD0-DCFA85FD168D}" type="datetimeFigureOut">
              <a:rPr lang="en-US" smtClean="0"/>
              <a:t>3/31/2014</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C5AF0D45-1FDE-438E-B24B-F8104D62756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F81497C-C997-49FA-AFD0-DCFA85FD168D}" type="datetimeFigureOut">
              <a:rPr lang="en-US" smtClean="0"/>
              <a:t>3/31/2014</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C5AF0D45-1FDE-438E-B24B-F8104D62756A}"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F81497C-C997-49FA-AFD0-DCFA85FD168D}" type="datetimeFigureOut">
              <a:rPr lang="en-US" smtClean="0"/>
              <a:t>3/31/2014</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C5AF0D45-1FDE-438E-B24B-F8104D62756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F81497C-C997-49FA-AFD0-DCFA85FD168D}" type="datetimeFigureOut">
              <a:rPr lang="en-US" smtClean="0"/>
              <a:t>3/31/2014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C5AF0D45-1FDE-438E-B24B-F8104D62756A}"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F81497C-C997-49FA-AFD0-DCFA85FD168D}" type="datetimeFigureOut">
              <a:rPr lang="en-US" smtClean="0"/>
              <a:t>3/31/2014</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AF0D45-1FDE-438E-B24B-F8104D62756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F81497C-C997-49FA-AFD0-DCFA85FD168D}" type="datetimeFigureOut">
              <a:rPr lang="en-US" smtClean="0"/>
              <a:t>3/31/2014</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F0D45-1FDE-438E-B24B-F8104D62756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F81497C-C997-49FA-AFD0-DCFA85FD168D}" type="datetimeFigureOut">
              <a:rPr lang="en-US" smtClean="0"/>
              <a:t>3/31/2014</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AF0D45-1FDE-438E-B24B-F8104D62756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F81497C-C997-49FA-AFD0-DCFA85FD168D}" type="datetimeFigureOut">
              <a:rPr lang="en-US" smtClean="0"/>
              <a:t>3/31/2014</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C5AF0D45-1FDE-438E-B24B-F8104D62756A}"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F81497C-C997-49FA-AFD0-DCFA85FD168D}" type="datetimeFigureOut">
              <a:rPr lang="en-US" smtClean="0"/>
              <a:t>3/31/2014</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5AF0D45-1FDE-438E-B24B-F8104D62756A}"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youtu.be/PvDrZu_VCA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images4.fanpop.com/image/photos/19800000/jaguar-cub-baby-animals-19832508-1600-1200.jpg"/>
          <p:cNvPicPr>
            <a:picLocks noChangeAspect="1" noChangeArrowheads="1"/>
          </p:cNvPicPr>
          <p:nvPr/>
        </p:nvPicPr>
        <p:blipFill>
          <a:blip r:embed="rId2" cstate="print"/>
          <a:srcRect/>
          <a:stretch>
            <a:fillRect/>
          </a:stretch>
        </p:blipFill>
        <p:spPr bwMode="auto">
          <a:xfrm>
            <a:off x="1752600" y="4572000"/>
            <a:ext cx="2641600" cy="1981200"/>
          </a:xfrm>
          <a:prstGeom prst="rect">
            <a:avLst/>
          </a:prstGeom>
          <a:ln>
            <a:noFill/>
          </a:ln>
          <a:effectLst>
            <a:softEdge rad="112500"/>
          </a:effectLst>
        </p:spPr>
      </p:pic>
      <p:pic>
        <p:nvPicPr>
          <p:cNvPr id="1036" name="Picture 12" descr="http://www.stylemotivation.com/wp-content/uploads/2013/07/cute-baby-animals-4.jpg"/>
          <p:cNvPicPr>
            <a:picLocks noChangeAspect="1" noChangeArrowheads="1"/>
          </p:cNvPicPr>
          <p:nvPr/>
        </p:nvPicPr>
        <p:blipFill>
          <a:blip r:embed="rId3" cstate="print"/>
          <a:srcRect/>
          <a:stretch>
            <a:fillRect/>
          </a:stretch>
        </p:blipFill>
        <p:spPr bwMode="auto">
          <a:xfrm>
            <a:off x="3962400" y="4648200"/>
            <a:ext cx="2438400" cy="1828800"/>
          </a:xfrm>
          <a:prstGeom prst="rect">
            <a:avLst/>
          </a:prstGeom>
          <a:ln>
            <a:noFill/>
          </a:ln>
          <a:effectLst>
            <a:softEdge rad="112500"/>
          </a:effectLst>
        </p:spPr>
      </p:pic>
      <p:pic>
        <p:nvPicPr>
          <p:cNvPr id="1042" name="Picture 18" descr="http://www.thecuteproject.com/images/items/1043.jpg"/>
          <p:cNvPicPr>
            <a:picLocks noChangeAspect="1" noChangeArrowheads="1"/>
          </p:cNvPicPr>
          <p:nvPr/>
        </p:nvPicPr>
        <p:blipFill>
          <a:blip r:embed="rId4" cstate="print"/>
          <a:srcRect/>
          <a:stretch>
            <a:fillRect/>
          </a:stretch>
        </p:blipFill>
        <p:spPr bwMode="auto">
          <a:xfrm>
            <a:off x="5791200" y="3215640"/>
            <a:ext cx="2743200" cy="2194560"/>
          </a:xfrm>
          <a:prstGeom prst="rect">
            <a:avLst/>
          </a:prstGeom>
          <a:ln>
            <a:noFill/>
          </a:ln>
          <a:effectLst>
            <a:softEdge rad="112500"/>
          </a:effectLst>
        </p:spPr>
      </p:pic>
      <p:sp>
        <p:nvSpPr>
          <p:cNvPr id="2" name="Title 1"/>
          <p:cNvSpPr>
            <a:spLocks noGrp="1"/>
          </p:cNvSpPr>
          <p:nvPr>
            <p:ph type="title"/>
          </p:nvPr>
        </p:nvSpPr>
        <p:spPr>
          <a:xfrm>
            <a:off x="1435608" y="0"/>
            <a:ext cx="7498080" cy="1143000"/>
          </a:xfrm>
        </p:spPr>
        <p:txBody>
          <a:bodyPr/>
          <a:lstStyle/>
          <a:p>
            <a:r>
              <a:rPr lang="en-US" dirty="0" smtClean="0">
                <a:solidFill>
                  <a:srgbClr val="002060"/>
                </a:solidFill>
              </a:rPr>
              <a:t>Bell Ringer!</a:t>
            </a:r>
            <a:endParaRPr lang="en-US" dirty="0">
              <a:solidFill>
                <a:srgbClr val="002060"/>
              </a:solidFill>
            </a:endParaRPr>
          </a:p>
        </p:txBody>
      </p:sp>
      <p:sp>
        <p:nvSpPr>
          <p:cNvPr id="3" name="Content Placeholder 2"/>
          <p:cNvSpPr>
            <a:spLocks noGrp="1"/>
          </p:cNvSpPr>
          <p:nvPr>
            <p:ph idx="1"/>
          </p:nvPr>
        </p:nvSpPr>
        <p:spPr>
          <a:xfrm>
            <a:off x="1371600" y="1219200"/>
            <a:ext cx="7498080" cy="4800600"/>
          </a:xfrm>
        </p:spPr>
        <p:txBody>
          <a:bodyPr/>
          <a:lstStyle/>
          <a:p>
            <a:r>
              <a:rPr lang="en-US" dirty="0" smtClean="0">
                <a:solidFill>
                  <a:srgbClr val="002060"/>
                </a:solidFill>
              </a:rPr>
              <a:t>Does the DNA of all organisms have the same structure?</a:t>
            </a:r>
            <a:endParaRPr lang="en-US" dirty="0">
              <a:solidFill>
                <a:srgbClr val="002060"/>
              </a:solidFill>
            </a:endParaRPr>
          </a:p>
        </p:txBody>
      </p:sp>
      <p:pic>
        <p:nvPicPr>
          <p:cNvPr id="1028" name="Picture 4" descr="http://www.awesomelycute.com/gallery/2012/08/awesomely-cute-baby-animals-1514.jpg"/>
          <p:cNvPicPr>
            <a:picLocks noChangeAspect="1" noChangeArrowheads="1"/>
          </p:cNvPicPr>
          <p:nvPr/>
        </p:nvPicPr>
        <p:blipFill>
          <a:blip r:embed="rId5" cstate="print"/>
          <a:srcRect/>
          <a:stretch>
            <a:fillRect/>
          </a:stretch>
        </p:blipFill>
        <p:spPr bwMode="auto">
          <a:xfrm>
            <a:off x="304801" y="2514600"/>
            <a:ext cx="3048000" cy="2287452"/>
          </a:xfrm>
          <a:prstGeom prst="rect">
            <a:avLst/>
          </a:prstGeom>
          <a:ln>
            <a:noFill/>
          </a:ln>
          <a:effectLst>
            <a:softEdge rad="112500"/>
          </a:effectLst>
        </p:spPr>
      </p:pic>
      <p:pic>
        <p:nvPicPr>
          <p:cNvPr id="1032" name="Picture 8" descr="http://krisrael.files.wordpress.com/2012/05/young-raccoons-minnesota-cute-baby-animals-photos.jpg"/>
          <p:cNvPicPr>
            <a:picLocks noChangeAspect="1" noChangeArrowheads="1"/>
          </p:cNvPicPr>
          <p:nvPr/>
        </p:nvPicPr>
        <p:blipFill>
          <a:blip r:embed="rId6" cstate="print"/>
          <a:srcRect/>
          <a:stretch>
            <a:fillRect/>
          </a:stretch>
        </p:blipFill>
        <p:spPr bwMode="auto">
          <a:xfrm>
            <a:off x="2971800" y="2590800"/>
            <a:ext cx="3048000" cy="2286000"/>
          </a:xfrm>
          <a:prstGeom prst="rect">
            <a:avLst/>
          </a:prstGeom>
          <a:ln>
            <a:noFill/>
          </a:ln>
          <a:effectLst>
            <a:softEdge rad="112500"/>
          </a:effectLst>
        </p:spPr>
      </p:pic>
      <p:pic>
        <p:nvPicPr>
          <p:cNvPr id="1038" name="Picture 14" descr="http://bostontobk.files.wordpress.com/2009/11/babyotter2.jpg"/>
          <p:cNvPicPr>
            <a:picLocks noChangeAspect="1" noChangeArrowheads="1"/>
          </p:cNvPicPr>
          <p:nvPr/>
        </p:nvPicPr>
        <p:blipFill>
          <a:blip r:embed="rId7" cstate="print"/>
          <a:srcRect/>
          <a:stretch>
            <a:fillRect/>
          </a:stretch>
        </p:blipFill>
        <p:spPr bwMode="auto">
          <a:xfrm>
            <a:off x="5791200" y="2133600"/>
            <a:ext cx="2590800" cy="1565402"/>
          </a:xfrm>
          <a:prstGeom prst="rect">
            <a:avLst/>
          </a:prstGeom>
          <a:ln>
            <a:noFill/>
          </a:ln>
          <a:effectLst>
            <a:softEdge rad="112500"/>
          </a:effectLst>
        </p:spPr>
      </p:pic>
      <p:pic>
        <p:nvPicPr>
          <p:cNvPr id="1040" name="Picture 16" descr="http://upload.wikimedia.org/wikipedia/commons/2/21/Cutest_Koala.jpg"/>
          <p:cNvPicPr>
            <a:picLocks noChangeAspect="1" noChangeArrowheads="1"/>
          </p:cNvPicPr>
          <p:nvPr/>
        </p:nvPicPr>
        <p:blipFill>
          <a:blip r:embed="rId8" cstate="print"/>
          <a:srcRect/>
          <a:stretch>
            <a:fillRect/>
          </a:stretch>
        </p:blipFill>
        <p:spPr bwMode="auto">
          <a:xfrm>
            <a:off x="228600" y="4572000"/>
            <a:ext cx="2077463" cy="1905000"/>
          </a:xfrm>
          <a:prstGeom prst="rect">
            <a:avLst/>
          </a:prstGeom>
          <a:ln>
            <a:noFill/>
          </a:ln>
          <a:effectLst>
            <a:softEdge rad="112500"/>
          </a:effectLst>
        </p:spPr>
      </p:pic>
      <p:sp>
        <p:nvSpPr>
          <p:cNvPr id="1044" name="AutoShape 20" descr="data:image/jpeg;base64,/9j/4AAQSkZJRgABAQAAAQABAAD/2wCEAAkGBxQTEhQUExQUFBUXFRQWFRgVFxcVFBQVFRQWFxQUFRUYHCggGBolHBQUITEhJSkrLi4uFx8zODMsNygtLisBCgoKDg0OGhAQGywkHyQsLCwsLCwsLCwsLCwsLCwsLCwsLCwsLCwsLCwsLCwsLCwsLCwsLCwsLCwsLCwsLCwsLP/AABEIAKgBLAMBIgACEQEDEQH/xAAcAAABBQEBAQAAAAAAAAAAAAAEAAECAwUGBwj/xAA7EAABAwMDAgUCAwUIAgMAAAABAAIRAxIhBDFBBVEGEyJhgTJxQpHBFCOhsdEHFVJykuHi8DNiFoLx/8QAGAEBAQEBAQAAAAAAAAAAAAAAAAECAwT/xAAgEQEBAAICAwEBAQEAAAAAAAAAAQIREjEDIUFRE2Fx/9oADAMBAAIRAxEAPwDvwpSqg5SuXmehZKkFUCpgoqaQTByeUDpJpSlA5KiUiUxKgYpikSmKB0gEydA4ThMpBEOkknCBkk6SBQlCSeUDQlCdNKBJkk0oHSTSlKB00qMpSgnKSiClKIdMUxKi56ocqtzkxeoFysiGc5QuTOKrJWtIvuTh6qCksOi5pVgKpapgoi2UpUUxQTuSuVUp5UVOUi5VylKCcppTSlKB5TyoJILAVIFVgqQRE5UpVYTyglKUqKSCUpSq5SBQWXJSopIHuTSmKZA8ppSTIHSlJJApTyop1UM4ql7laVS9BElMSnIUCFYiLiqnOUyFBzVpkS0KYCcMT2rLodoVgCZgVgCiowokK6FFyIoKYKZCVqKjCeFIBPCIhCQVkJQghCZWQlCgrUgnDU4aqEE4SAUoUDJlKEoQQhOFK1KEUySkAnAQQhNCshItUFcJ4UiI3Q/7awm1puPt/VWS1LZF1qVqArdXptMFwB+znGfgQfgp36wRNzv9Do47SeV0njrF8kH2p7FkVK5kFrjB2LDcM7ek7p6fiCmx3l1TDpgQDmInEe4/NX+dSeSNUtVL2K+hXZUBLHAxv3H3CZ7Vzs03PYUhRAVzmKEIKyxVkK9wVLlU0LSlTcohRs7VMBMxisDUDKJUyFEoiopBSITOwropwE8Kl2oAVR1zVeNTlBSkAs+p1EBVs6qE4U5RqQlCy/75byrh1RsbpwqcoNAU7VlnrTArGdap904U5QfanhDt6gw5lR/vFndTjV3BcJQgn9UYNyl/ebE405QamhCN6mzvCKpahp2ITjTcSATqSi4gZJgKKSB6h1JtMHMu7BU6zrLA11jgSO2Y7LnalQQ5w9Tzk+x9u2VuYsZZ/II13UWuaTWd6Rm1p7dz8rmanjFrg5lEFrTyMNLQCXS4CYAzI4ByBlZHWz51Sxtxa2m57gCbX2iYJ+6I13TXaZtHW6SLJZWLSC4OY003tY7iDyN/SO0rrMdONu3Q9O69p6Qb51R1N3vQDaZiMYkjjJyZXbaLqNJ9MVGvpuZn1t+kR37RP+y+ffEPihlck06Aoz+FploJJuM7nhHf2eeKnaau1ry51GqQyoO0/S8DuOfZauMvVSWzuPRfGmofoajatKDRqHLTbFOoBJskbOEmBGRPK5fReLqYqVH1QS6rgPA9VMGR6QcHj+i1f7Reo036So1pB9bbdsQMZn3IC47prW+SHuaTmwA5YXkT8RvHIC3Iza7jo3WvI1FIir51MstqvxLribYjEt78916M2o17Q5hDmnII2IXzuK7q1VlP0saTBLbWjO7jxv8A0C+hNBo20aNKkz6WMa0fA3+d1w8unbxbIhVkK1xVbiuLsgQoFqkSlciEXqTHINlRF0yrppewqxUiopioop3KjUVrQpGtlYnXaxGZwumGMrnnlYtf1QTuk7Vl3K5auXbgqqj1Q7crvMZOnC5b7dXUIjJQVSCcLJqdQMbq3Q1TuStaTbRc0kRCrFBwRFLVSFHU1ojOSpL7W4+mbq5BCmwmE5pFzpMWhH02t7YWrZGZjazXtPaUJUY4HK6CrUEbQhqzQ6BInfPtunKHGpaGLU9Wq0Y5UabRjeD2VGo1DKbiA0k+6mpT3FeqLzEDHPsi6NUWxIkIKrrpBBNvaBMysWs4h8tJBP5fKmpTdjdqzO+EENa6+GEiDnsg9TrHAD1QdjCnp6jHNkuA7/CcdHLfTfoeInNLgTcGiSf0VQ6s/UyzLR7b5ErnnVGtcxg2qEv93ek2haHQtYP3Tmg+sPaT2qAS37TkLGWMdMbROg0kUgdzi4cgtEZ+ZQlbXta9rbZmeeZOIPCK61qPJcajc06zWg/+tRn1A+8Z+CsrUa6cmyAx0ZH15IOcj7KRKDdpyat2WkFwcAbWObkFvz3KN6brhpqTtPX9emdPkvkltK7JFSJ9InB2zGywtbqS6m650DeCYDt1jV9Y9tvlOhpBm3lxxEZmIGP6rTMWda8Fm5ztK9tWmXQzguJzDR9s/ZB0PDr6YurObTaMySDOYwNznGyVLqFYmQ2kDO4ptL5OJjacnjlEU/DuorP9cugQJw1o4AGwG2At4/ukv5tnhr6rahZLqdKHOJLQWtc60G0mXZ7AxytbpOiqahoawehkxuJJyT+nwFtdP8J0qQPnS8uHp4AIO4EScj+fx0XTdCXOaymLLoaQzLv/AGc9wEMGdhn3XO56amOwHR/CDX1KbcnLTVxhjdzceCcgDfK9XqOQnR+lt09Owbky49yiXLz22vRJpW5UPKsc5D1XKKRcmLlW4qF6Cii9GMqIOg1EluFVqzzVIVUEHZRIbhRYlMqnXadr2EOSaYKxvE3iCnSYWgy4hax79M5f6ztdRDZsNw59lkjTZuBysnp3iupRuwHBxkgo/R+J6GpqNpPpiiXGA+YaDxK9My1282WP4sNM3ZKIZqs9gtCp4YrNy2Kg3Ba4ELP1+mdTaLmOkntgfcrp6rHuNBusFsyPbuhqnUGVJbccc+6FbppyRBAnB7oetprQSJ2Gd4BO5j9VOK8mpp9YQ0AH/wDUd/eQAEncY7e65qk6p+EE9sgQY57ocVKpJBMCfgRynEmTsX61obJOCP8Avysc6iX3XAgYydvhZvkPxcdxESBnv3iFEscCGRHJAI2Mc91ZqFtrUodYLZmMGBGIVtbqQcJwDzjMd1ytcODtwN57Y90botI+TdI2InBIOxzuITUZ3R9aqd+NjyfngJn0iZx6fwkuwZjM/KILqLfW8X2z6RIZtgH8isjU6mpUmbabAJa2BIk/hHE++/utaTs1SuwAyZ3WYx7qjmspmXPOwzAmLvaBlFUqNMn1teRv6nsbJ7W4lWVerUqQhjQ2W7z6j2HpwB8qXSyG1mpZ+0Agn90Whp9h6StrwrSk1tK4+o1PNpEbiHS35wQuB0le5z87g59yuk6VrSDQrzMOLXkdgQR+RXK9Os7dvpg2v5unqDJIdAH0PG1RvzB/Ncf4g6S9rgDShxLmlwMtcDMTIEHkffddjr6dzm1qX15IiQKjD6iwnvnHYhbdHUMrUbi31DBmL2Hnf5wcLlbJXTjuPFG9IqhxD2kQORDYJgTvj+it6P0mpUw6mGNmRiDOBAkyd16bX0dam9wpRBiQRcIAIlzCZB2+kxvhZGo6K57yXMDXSQCA0AgxAsLQ48H4U/pV/nDdB8M0KcPqPHcTAA/zfnv90dr+qUgbKDb45b9I+/8A2EK3wm8EkWHIHr9AG5L3ZIOfulX0dOlhwE4JaXEMMHe38WxxgQsXPLpuePEGGPquEDcjIMgGRAuG/wBgvTOlaQUaYaImBce5gD9Fzfh7SXEVi0NaMsGwcTEuAHGMLohVWZFol9RUveqalaENUryiCHVFU5yoNVMHoLXFUOckaqg5yonSdtwrr+6FBEKmpUhNroayoJwnr6gBDAi2ZTDRy0vJgBOzpT1PVW0y44xheV9Q1N73OJkk4+y3fGXWX1D5bPpG57rmRpi0Sdyu+GGvbhnnv1Ea9QRCC1oBGEtS6PuhXV8Qumoxt2PgfxLa12nql0H6SCQR8rtemvqUWuNFza4dBLavriP8JmQvK+h0c3I93UK1J1zHkfyXmy79O+M9e3b9R8VagEsGj059xiT8jdZOn8U0xP7doakiA19Exjs4SJ+6Xh/xNTqvLdQACYzxI5XY1KVGtTDZBjY9x2KTPKFwxc1S8Q9IIJiuDvBcQQhP/kfTXOIitTbEj3I2BjJWuzwxpzINNhknI3/MIDqPgalbcy5pBzOcE8bLU8trN8chUevaBwN/mcxHpPuFhdT8Q0bj5NIjgEkGRzKMHg9wPoe095bb/KUNqvCTpJLg3ltrZnG04z8LpPJv6zcAA8QADDBPvt8KzQ6uvVM+pwmRM28CSeBA/pK0dB4Yp0xfVD6tQCfKcx1gzkkASYHfHsjq7qtVmWhrTTaWBjbW5OCTmMxtCv8ARJ49s41o7OInMQGwJkNM+qfxO+Fm6/XEEAuLngbTLWz3cN3H2j7xKM6kxzS3YhjZDIhpddAkRkekzO8LG11G1ku3OAACC8nLnGeDMfZWeTaXx6U1azniA8ge0NaccNaPvkrMqt4DyfaJ916f4O/s881gra2ndSqU2vpeTVscBkm9oEmQWwAcQZQHjTpWh0rms0rbXH6r3OcR7C44TlLdHGybcFpbmmCCM5K6rwtUljqRyLqh/hIWW6pydx3mCSRvET3+FDTam0y0jM7K2JK9D6FrmupCmXWuaIaT3ntyqa/Vrcg21A4zkQ8D2I2K4e8uzcQeY/gq9fqHED1EkDlefLt6JfT0DS+KKTz6/S4gX8ZnIEYjPHZaD/E9Kz075i71ZmQTnPH5LyNutdsVpaLVNx6VNJuO7p+JahgPJn2M8zgd/wCSP0OgdXe2rWixuzTu7nPsuf6TXYSDaJwurp1Tasyfre/xrP1XbAGyHdq1n+YVOnslibEv1RVYrlVASVN7IVkS1bfyrqbpQsDurKb4TRtY/dNKYVEzqihtfqNPbLh9Koq6V1WPLWlrXMZRaXHzA5rZDYxdt+qzmsOnDnU6gcC0uJbnymzIuCxt00s11Sjo2tdXNziJawZXEdY8VVapIYLWdv0XTeLNa2roRUNrnvJh20Bpgke235rzykJlpMA/JOOO33Xr8Ulm3l8tsul9BgeC5zyHAjEYIzOVmdR14ItB2MGOFLWajMB1jefj7KuppKXlNqB58w1CPJtcXeW0f+W/YZPPA+F06cwmrp/4ZiOd1mNolxAAkkwPutmu6GwQ2bSBvJ3zO09vhR6b0xz2vqhrv3bmRiWOcZIa6MybTBA7pl0s7JjzSbaRBVVfUSFseItOwNvloebcMy2YEiT2WZp9LcJ7BeV6Z+M11QrT6b1Oqz6XFTo6GQXQmoUTaXW4G6bhqtWl4tqM98rZ0PjxjhbU5xK4ytowRMHKC/YCSAAZ9lJIt29Yo9Zp1ADIjmDyMo4a5thLcmLmnfIMjmV44+rUAFsiP4o2l1+q307SPn4Kzxvxdz69Eq9da6WvL2HIaWiQSdw4b8KnS66aZpua0vYyGlp/8jcFg9nNgiF587xE66czvlWVPEziZgB0RIG/3HOFZMjeLtuvm0CtTtcGuJ7S0kSHN4M/zKo8L9EoazUtbWe4NYwvp2YuEj0F0ESJz9vdc90fXV9VFGjRqVHXS9zTswnIM4Ahe60RQ0tFrS1lJjWjB+2ZPJW8ds3TE69XHTdIBQcbWi1jX+rck778rxXXa19Wo99RodcSSR+gK3PHvX26is4UnO8sbCTBPcBcyynP1FxHttC74Y6cM8t+kXGDgQDxd/PKcGe8jaT8qUgRAgfYfxU2vkgn/db05oswc4/7gp3UCTC0eldLfqbxTcyaYDiHktLh6j6SBxH8Qia0h8uAJcJkCA4DEwAOy45627Yb0x29OPIR+m0ULQoU7kQzT2kSue25F/TWWroaWqxCyw9oAgI/TgHKjUHsfjZIVVGlUEZSdQxdwqgig+FaH3HCzmPKuouIUURXdCpFUjdTq1gMlQD21BhQQ84lM6oe6n5VpgwnfQBOE9Cmhpg4ttc4ANFrSAQ9xMEt2gcfG6J6roLHWtdfsH2wDIOQBPqO+NjAhUimPNDSGgHMOyO+YPdG9Q6k977G06bajTE3XNcBEYge2crGpG92sPqJmnUo06VWvTDQ9nqbTthxcXOcXQG4mIniFy7Nc5l9mhZUe0C4lz6gbNvlncAgkkHHLcmV21Xqj7rXinUgREWgHuABJOYyf5KyhQaJwwyRJMQBM2lrhFoIyMhal49JZy7cHTfpatYejV0X1YNMOpCowzEWMa+6MSDkfZH1/BlQ1HTVpPBEgtcQ8jZn7twxEHJdG+V0L/D7X1GuYYsM3tYBTbBP05mPV+Lce0LD6z4dZX1NR73uqONoDizDmtaGxAHpwAA5b/rltj+UYPWdFRphjX1WMqtB8wF7ntdy1rGtFzRxmDvxlHaDqQo0XgPBcWtDDTJAJhwDmtd3ubOPwlbOn8Jadw8ptBwLXSSX3FlPNzYt7mZORhToeF6YeBZJ4IO4EiftkDA4Uzz5TVXDDV3GDWq1dRDSA2kHA2/iLwNyfa4/mrP7tNow+SeG4I7hdKzp9VlX6aVOjJaA3zKjw4GLiYiIB4gErRr06znltN95ER9IYSW7taYtx3jdZ/yNacizpRGBNu8nAP5K/T9M8yQ2AIJOdoMQey22aNx9MWxMk5a6CLz9/wA0VRo03Pa1w/dtDriwxJ9OTMAnMLG29OXPSSYDi0NOzoJByBIjcSYVVDTmm5pG4JAIEg+47fZdezTNbTLfKtDnAMLxItLgfW53JF2OJG6TuijMBrAC0ND5NzdjEHcZO3ym004zrmmdUde6CXQGhogjtIGyGq9B8ykYHqbue3zsu10fSxe5rTmB6wYEH3E/YtAP0pHpBjzLXU4aL3ugAvaSBbABfsIxj+JS2LZt5xR8OxLnXCyJkYPZbfR/B37XWEehpjJ2xF1vc5C6PTaM1Krd2tM+k+sHP+3OeF1nSejt07Gh7mNDXFwLTuDxB24mDwtY7tYy1BTP2Po+mDBAMf8A2e7uTyvKPGni1+seAcMGw2+Suw/tE1mmrU7ZueNiOF5gzQxNxlevGfa8uV0CYyTA/PhGUTYx7SZvAmOIKc6YgeyGq0SGzO62wajQD7/UBY2Rd+L2HuhZ7FWin6Tz+ipBjZBdQ1lSm66lIMZt3IGYPsux6bQvp/vAHVC27GLBvbPyNkKNBSo0Xalhdc1gJM7F2HCDuCCUtLT/AHbXh1kmJNobkSMkz2x7ry+SzK7j04SyaojSUHUw5znNG2Dgxwj69NhY0h3BOeSN49k9TQhzmOLQ6mNiZdcZ/AB2zKLqtFR1NtNjX2j8MtvAy5uef6LG2tC+jmm+mHFtzQTdAnZE6zQgXPaQBEho3zwFR0OtVaSBSpsY4xJILbYMgiQZBR1Fjm06kO89wbScGfSWON97DaSXbjG5j2Tf4f8AWdQYGNBeYuzngJU6pdLQTAyDG4R9JrKlr67LDUwabjJaL2C7P0/U70na2dsIbT6qmQTUeWMZ5fqYSbmucGlpmcgOzH5J7BFGk0kBsAgAuk9+An1VcU94GNiUOdLQax2pDRfUeGNIc57HEAwTDy1p9PO8HCN1NUNlxpkgic2uaRnmZaEuX0kZFUF5xHf7IzRhsAggd85CiymGgvtMOEumIZPaTsPZEaLT0KglriLAXuOzccZONwptdIVmyJJG5iShmvIGzvyRdXRUqgbD/UJNseouBzgEmfhKppiCRc0jES47FoP4RCqM1tVoBBBd7xt7onTBhBAcLjkfbsqqBkHhCtaA/CNC9awdxPIjEBNpdW4hzQLZ7foouaSdlfp6Yb9z+ainLXBhuJYRxw77qnR1ycWEneQM/CsfqC7Dswrm6y0C3cICNLUpuB3bOHBDVQZHpENkTsQPuh6brnzMScq3VvcMbt/7hLFgp1B5ZwWTgjcTuPsr2aKGzb5ciLiZJA4AWW15gAOIHZaer15LWtdxsp10vaXUW0xSAbeSBBIJEE8qqgbqVsEkCGgm4DmZPKF1j7hiYQ2mrOBjIUm0aNOo8R5rgWzBH691dq9XTJJDx9NobAwFn6hotALiSTlCVmMaMDfdZs9tS+hL9QMWFxLTBiItIMgAD3K0KGldUogOe6xplrZmf8yx9PTaSIMewWz1HXeVQMdl0xkvpjK6Zmv8Q0dKCGgXZ+8rkepeJ6lYmSQOwWLrqpe8uPJVDnQvZjhI8medoqpWJ5S80RkoPzCUiFtzKrrHHATtq8FU1HdlWQ7sUFjncLa6H08NPmVYjgd1n6Hpxc4F2F0Ia1tOXySPphcPLn8jv4sPtFdZpB/l08QM28H7lEUem0zeHNEktnaRAw5hGx790B00uqOyDGwJ3C6I0SyHCSYg7LhPTtfarTUAXWyS0AgwLfSPxDiRjvui+kVvLqT9LSS2QPLtmMmNzxtn5UNK4DO87jkfKlqNOXvkPj+alVZq6jXVA2wuDibiTY35DW5PtgQnZp3EvYWthrTkZe0cOABkmSN+wRNOsPpqZIjMSce6u81sm1oIMZAzj3SaSsduldkNdbbNpqMzcAIDTBk43V37RUFak1zAGz6qhDQWholkgiASf4ErS1pfVAZiJkOOCPlAM07sgG6SQf8ACe8rN/Wp+IdYifLBa2IqQwB5fsC/7iXHgZPdGaepSY0XuJe5xLskz2xx8LNGnDHOtOIiB+Gdw38gqtdpqwsexrQCMcke/wB1nK29LjqdtPUObUqMdAaW7AxAa0Egz94S6h1SlVY0MYXkktfMgYi1wEQTkjiAEH5b3ETDiR8A9/umIc30OdAGAGjnutyVi6TfSfIYb6RBgbSZukh25EcEciEq3VSwlrRVgch8AnuBx2+ETpad7bXmQDMk5BOd+VB2la0kQH83E5MrWps2zKsj2TUXQcp0lQW2seyqdVJKSSml2UEKDaqSSCD6mUZTrktSSSLTghV6nUzhJJT6q3TGRhTiMpJLO/a/Ferqg7J3tBZlJJVAd1uy0tU3zKR7wkktY3VZynp5trtM5ryIO6GfRPIKSS9seOz2pewjhTGnc5JJTO6MZtt9D6E0kOfn2RnV9E0m1gSSXludteiYSG0nToGVrUOm+mSEklltJuktIIRgqu24SSUU7KfMK2nQzJMJJILNS3EN5Veg6bVcSA60ATMT8RKSSsm6luo6Ch06adrnE+9sfqh2dEtBDahj/L/yTpKzDFnlVA8PmT+8P+n/AJItuhdAbcYA/wAH/JJJXjE5VTU6SRs8/wCj/dU6LoxD7i9xG+Wf8k6S1xicqI1XSg5wIcWjmGf7oOr4eJMiqR7W/wDJJJSYwuVf/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46" name="AutoShape 22" descr="data:image/jpeg;base64,/9j/4AAQSkZJRgABAQAAAQABAAD/2wCEAAkGBxQTEhQUExQUFBUXFRQWFRgVFxcVFBQVFRQWFxQUFRUYHCggGBolHBQUITEhJSkrLi4uFx8zODMsNygtLisBCgoKDg0OGhAQGywkHyQsLCwsLCwsLCwsLCwsLCwsLCwsLCwsLCwsLCwsLCwsLCwsLCwsLCwsLCwsLCwsLCwsLP/AABEIAKgBLAMBIgACEQEDEQH/xAAcAAABBQEBAQAAAAAAAAAAAAAEAAECAwUGBwj/xAA7EAABAwMDAgUCAwUIAgMAAAABAAIRAxIhBDFBBVEGEyJhgTJxQpHBFCOhsdEHFVJykuHi8DNiFoLx/8QAGAEBAQEBAQAAAAAAAAAAAAAAAAECAwT/xAAgEQEBAAICAwEBAQEAAAAAAAAAAQIREjEDIUFRE2Fx/9oADAMBAAIRAxEAPwDvwpSqg5SuXmehZKkFUCpgoqaQTByeUDpJpSlA5KiUiUxKgYpikSmKB0gEydA4ThMpBEOkknCBkk6SBQlCSeUDQlCdNKBJkk0oHSTSlKB00qMpSgnKSiClKIdMUxKi56ocqtzkxeoFysiGc5QuTOKrJWtIvuTh6qCksOi5pVgKpapgoi2UpUUxQTuSuVUp5UVOUi5VylKCcppTSlKB5TyoJILAVIFVgqQRE5UpVYTyglKUqKSCUpSq5SBQWXJSopIHuTSmKZA8ppSTIHSlJJApTyop1UM4ql7laVS9BElMSnIUCFYiLiqnOUyFBzVpkS0KYCcMT2rLodoVgCZgVgCiowokK6FFyIoKYKZCVqKjCeFIBPCIhCQVkJQghCZWQlCgrUgnDU4aqEE4SAUoUDJlKEoQQhOFK1KEUySkAnAQQhNCshItUFcJ4UiI3Q/7awm1puPt/VWS1LZF1qVqArdXptMFwB+znGfgQfgp36wRNzv9Do47SeV0njrF8kH2p7FkVK5kFrjB2LDcM7ek7p6fiCmx3l1TDpgQDmInEe4/NX+dSeSNUtVL2K+hXZUBLHAxv3H3CZ7Vzs03PYUhRAVzmKEIKyxVkK9wVLlU0LSlTcohRs7VMBMxisDUDKJUyFEoiopBSITOwropwE8Kl2oAVR1zVeNTlBSkAs+p1EBVs6qE4U5RqQlCy/75byrh1RsbpwqcoNAU7VlnrTArGdap904U5QfanhDt6gw5lR/vFndTjV3BcJQgn9UYNyl/ebE405QamhCN6mzvCKpahp2ITjTcSATqSi4gZJgKKSB6h1JtMHMu7BU6zrLA11jgSO2Y7LnalQQ5w9Tzk+x9u2VuYsZZ/II13UWuaTWd6Rm1p7dz8rmanjFrg5lEFrTyMNLQCXS4CYAzI4ByBlZHWz51Sxtxa2m57gCbX2iYJ+6I13TXaZtHW6SLJZWLSC4OY003tY7iDyN/SO0rrMdONu3Q9O69p6Qb51R1N3vQDaZiMYkjjJyZXbaLqNJ9MVGvpuZn1t+kR37RP+y+ffEPihlck06Aoz+FploJJuM7nhHf2eeKnaau1ry51GqQyoO0/S8DuOfZauMvVSWzuPRfGmofoajatKDRqHLTbFOoBJskbOEmBGRPK5fReLqYqVH1QS6rgPA9VMGR6QcHj+i1f7Reo036So1pB9bbdsQMZn3IC47prW+SHuaTmwA5YXkT8RvHIC3Iza7jo3WvI1FIir51MstqvxLribYjEt78916M2o17Q5hDmnII2IXzuK7q1VlP0saTBLbWjO7jxv8A0C+hNBo20aNKkz6WMa0fA3+d1w8unbxbIhVkK1xVbiuLsgQoFqkSlciEXqTHINlRF0yrppewqxUiopioop3KjUVrQpGtlYnXaxGZwumGMrnnlYtf1QTuk7Vl3K5auXbgqqj1Q7crvMZOnC5b7dXUIjJQVSCcLJqdQMbq3Q1TuStaTbRc0kRCrFBwRFLVSFHU1ojOSpL7W4+mbq5BCmwmE5pFzpMWhH02t7YWrZGZjazXtPaUJUY4HK6CrUEbQhqzQ6BInfPtunKHGpaGLU9Wq0Y5UabRjeD2VGo1DKbiA0k+6mpT3FeqLzEDHPsi6NUWxIkIKrrpBBNvaBMysWs4h8tJBP5fKmpTdjdqzO+EENa6+GEiDnsg9TrHAD1QdjCnp6jHNkuA7/CcdHLfTfoeInNLgTcGiSf0VQ6s/UyzLR7b5ErnnVGtcxg2qEv93ek2haHQtYP3Tmg+sPaT2qAS37TkLGWMdMbROg0kUgdzi4cgtEZ+ZQlbXta9rbZmeeZOIPCK61qPJcajc06zWg/+tRn1A+8Z+CsrUa6cmyAx0ZH15IOcj7KRKDdpyat2WkFwcAbWObkFvz3KN6brhpqTtPX9emdPkvkltK7JFSJ9InB2zGywtbqS6m650DeCYDt1jV9Y9tvlOhpBm3lxxEZmIGP6rTMWda8Fm5ztK9tWmXQzguJzDR9s/ZB0PDr6YurObTaMySDOYwNznGyVLqFYmQ2kDO4ptL5OJjacnjlEU/DuorP9cugQJw1o4AGwG2At4/ukv5tnhr6rahZLqdKHOJLQWtc60G0mXZ7AxytbpOiqahoawehkxuJJyT+nwFtdP8J0qQPnS8uHp4AIO4EScj+fx0XTdCXOaymLLoaQzLv/AGc9wEMGdhn3XO56amOwHR/CDX1KbcnLTVxhjdzceCcgDfK9XqOQnR+lt09Owbky49yiXLz22vRJpW5UPKsc5D1XKKRcmLlW4qF6Cii9GMqIOg1EluFVqzzVIVUEHZRIbhRYlMqnXadr2EOSaYKxvE3iCnSYWgy4hax79M5f6ztdRDZsNw59lkjTZuBysnp3iupRuwHBxkgo/R+J6GpqNpPpiiXGA+YaDxK9My1282WP4sNM3ZKIZqs9gtCp4YrNy2Kg3Ba4ELP1+mdTaLmOkntgfcrp6rHuNBusFsyPbuhqnUGVJbccc+6FbppyRBAnB7oetprQSJ2Gd4BO5j9VOK8mpp9YQ0AH/wDUd/eQAEncY7e65qk6p+EE9sgQY57ocVKpJBMCfgRynEmTsX61obJOCP8Avysc6iX3XAgYydvhZvkPxcdxESBnv3iFEscCGRHJAI2Mc91ZqFtrUodYLZmMGBGIVtbqQcJwDzjMd1ytcODtwN57Y90botI+TdI2InBIOxzuITUZ3R9aqd+NjyfngJn0iZx6fwkuwZjM/KILqLfW8X2z6RIZtgH8isjU6mpUmbabAJa2BIk/hHE++/utaTs1SuwAyZ3WYx7qjmspmXPOwzAmLvaBlFUqNMn1teRv6nsbJ7W4lWVerUqQhjQ2W7z6j2HpwB8qXSyG1mpZ+0Agn90Whp9h6StrwrSk1tK4+o1PNpEbiHS35wQuB0le5z87g59yuk6VrSDQrzMOLXkdgQR+RXK9Os7dvpg2v5unqDJIdAH0PG1RvzB/Ncf4g6S9rgDShxLmlwMtcDMTIEHkffddjr6dzm1qX15IiQKjD6iwnvnHYhbdHUMrUbi31DBmL2Hnf5wcLlbJXTjuPFG9IqhxD2kQORDYJgTvj+it6P0mpUw6mGNmRiDOBAkyd16bX0dam9wpRBiQRcIAIlzCZB2+kxvhZGo6K57yXMDXSQCA0AgxAsLQ48H4U/pV/nDdB8M0KcPqPHcTAA/zfnv90dr+qUgbKDb45b9I+/8A2EK3wm8EkWHIHr9AG5L3ZIOfulX0dOlhwE4JaXEMMHe38WxxgQsXPLpuePEGGPquEDcjIMgGRAuG/wBgvTOlaQUaYaImBce5gD9Fzfh7SXEVi0NaMsGwcTEuAHGMLohVWZFol9RUveqalaENUryiCHVFU5yoNVMHoLXFUOckaqg5yonSdtwrr+6FBEKmpUhNroayoJwnr6gBDAi2ZTDRy0vJgBOzpT1PVW0y44xheV9Q1N73OJkk4+y3fGXWX1D5bPpG57rmRpi0Sdyu+GGvbhnnv1Ea9QRCC1oBGEtS6PuhXV8Qumoxt2PgfxLa12nql0H6SCQR8rtemvqUWuNFza4dBLavriP8JmQvK+h0c3I93UK1J1zHkfyXmy79O+M9e3b9R8VagEsGj059xiT8jdZOn8U0xP7doakiA19Exjs4SJ+6Xh/xNTqvLdQACYzxI5XY1KVGtTDZBjY9x2KTPKFwxc1S8Q9IIJiuDvBcQQhP/kfTXOIitTbEj3I2BjJWuzwxpzINNhknI3/MIDqPgalbcy5pBzOcE8bLU8trN8chUevaBwN/mcxHpPuFhdT8Q0bj5NIjgEkGRzKMHg9wPoe095bb/KUNqvCTpJLg3ltrZnG04z8LpPJv6zcAA8QADDBPvt8KzQ6uvVM+pwmRM28CSeBA/pK0dB4Yp0xfVD6tQCfKcx1gzkkASYHfHsjq7qtVmWhrTTaWBjbW5OCTmMxtCv8ARJ49s41o7OInMQGwJkNM+qfxO+Fm6/XEEAuLngbTLWz3cN3H2j7xKM6kxzS3YhjZDIhpddAkRkekzO8LG11G1ku3OAACC8nLnGeDMfZWeTaXx6U1azniA8ge0NaccNaPvkrMqt4DyfaJ916f4O/s881gra2ndSqU2vpeTVscBkm9oEmQWwAcQZQHjTpWh0rms0rbXH6r3OcR7C44TlLdHGybcFpbmmCCM5K6rwtUljqRyLqh/hIWW6pydx3mCSRvET3+FDTam0y0jM7K2JK9D6FrmupCmXWuaIaT3ntyqa/Vrcg21A4zkQ8D2I2K4e8uzcQeY/gq9fqHED1EkDlefLt6JfT0DS+KKTz6/S4gX8ZnIEYjPHZaD/E9Kz075i71ZmQTnPH5LyNutdsVpaLVNx6VNJuO7p+JahgPJn2M8zgd/wCSP0OgdXe2rWixuzTu7nPsuf6TXYSDaJwurp1Tasyfre/xrP1XbAGyHdq1n+YVOnslibEv1RVYrlVASVN7IVkS1bfyrqbpQsDurKb4TRtY/dNKYVEzqihtfqNPbLh9Koq6V1WPLWlrXMZRaXHzA5rZDYxdt+qzmsOnDnU6gcC0uJbnymzIuCxt00s11Sjo2tdXNziJawZXEdY8VVapIYLWdv0XTeLNa2roRUNrnvJh20Bpgke235rzykJlpMA/JOOO33Xr8Ulm3l8tsul9BgeC5zyHAjEYIzOVmdR14ItB2MGOFLWajMB1jefj7KuppKXlNqB58w1CPJtcXeW0f+W/YZPPA+F06cwmrp/4ZiOd1mNolxAAkkwPutmu6GwQ2bSBvJ3zO09vhR6b0xz2vqhrv3bmRiWOcZIa6MybTBA7pl0s7JjzSbaRBVVfUSFseItOwNvloebcMy2YEiT2WZp9LcJ7BeV6Z+M11QrT6b1Oqz6XFTo6GQXQmoUTaXW4G6bhqtWl4tqM98rZ0PjxjhbU5xK4ytowRMHKC/YCSAAZ9lJIt29Yo9Zp1ADIjmDyMo4a5thLcmLmnfIMjmV44+rUAFsiP4o2l1+q307SPn4Kzxvxdz69Eq9da6WvL2HIaWiQSdw4b8KnS66aZpua0vYyGlp/8jcFg9nNgiF587xE66czvlWVPEziZgB0RIG/3HOFZMjeLtuvm0CtTtcGuJ7S0kSHN4M/zKo8L9EoazUtbWe4NYwvp2YuEj0F0ESJz9vdc90fXV9VFGjRqVHXS9zTswnIM4Ahe60RQ0tFrS1lJjWjB+2ZPJW8ds3TE69XHTdIBQcbWi1jX+rck778rxXXa19Wo99RodcSSR+gK3PHvX26is4UnO8sbCTBPcBcyynP1FxHttC74Y6cM8t+kXGDgQDxd/PKcGe8jaT8qUgRAgfYfxU2vkgn/db05oswc4/7gp3UCTC0eldLfqbxTcyaYDiHktLh6j6SBxH8Qia0h8uAJcJkCA4DEwAOy45627Yb0x29OPIR+m0ULQoU7kQzT2kSue25F/TWWroaWqxCyw9oAgI/TgHKjUHsfjZIVVGlUEZSdQxdwqgig+FaH3HCzmPKuouIUURXdCpFUjdTq1gMlQD21BhQQ84lM6oe6n5VpgwnfQBOE9Cmhpg4ttc4ANFrSAQ9xMEt2gcfG6J6roLHWtdfsH2wDIOQBPqO+NjAhUimPNDSGgHMOyO+YPdG9Q6k977G06bajTE3XNcBEYge2crGpG92sPqJmnUo06VWvTDQ9nqbTthxcXOcXQG4mIniFy7Nc5l9mhZUe0C4lz6gbNvlncAgkkHHLcmV21Xqj7rXinUgREWgHuABJOYyf5KyhQaJwwyRJMQBM2lrhFoIyMhal49JZy7cHTfpatYejV0X1YNMOpCowzEWMa+6MSDkfZH1/BlQ1HTVpPBEgtcQ8jZn7twxEHJdG+V0L/D7X1GuYYsM3tYBTbBP05mPV+Lce0LD6z4dZX1NR73uqONoDizDmtaGxAHpwAA5b/rltj+UYPWdFRphjX1WMqtB8wF7ntdy1rGtFzRxmDvxlHaDqQo0XgPBcWtDDTJAJhwDmtd3ubOPwlbOn8Jadw8ptBwLXSSX3FlPNzYt7mZORhToeF6YeBZJ4IO4EiftkDA4Uzz5TVXDDV3GDWq1dRDSA2kHA2/iLwNyfa4/mrP7tNow+SeG4I7hdKzp9VlX6aVOjJaA3zKjw4GLiYiIB4gErRr06znltN95ER9IYSW7taYtx3jdZ/yNacizpRGBNu8nAP5K/T9M8yQ2AIJOdoMQey22aNx9MWxMk5a6CLz9/wA0VRo03Pa1w/dtDriwxJ9OTMAnMLG29OXPSSYDi0NOzoJByBIjcSYVVDTmm5pG4JAIEg+47fZdezTNbTLfKtDnAMLxItLgfW53JF2OJG6TuijMBrAC0ND5NzdjEHcZO3ym004zrmmdUde6CXQGhogjtIGyGq9B8ykYHqbue3zsu10fSxe5rTmB6wYEH3E/YtAP0pHpBjzLXU4aL3ugAvaSBbABfsIxj+JS2LZt5xR8OxLnXCyJkYPZbfR/B37XWEehpjJ2xF1vc5C6PTaM1Krd2tM+k+sHP+3OeF1nSejt07Gh7mNDXFwLTuDxB24mDwtY7tYy1BTP2Po+mDBAMf8A2e7uTyvKPGni1+seAcMGw2+Suw/tE1mmrU7ZueNiOF5gzQxNxlevGfa8uV0CYyTA/PhGUTYx7SZvAmOIKc6YgeyGq0SGzO62wajQD7/UBY2Rd+L2HuhZ7FWin6Tz+ipBjZBdQ1lSm66lIMZt3IGYPsux6bQvp/vAHVC27GLBvbPyNkKNBSo0Xalhdc1gJM7F2HCDuCCUtLT/AHbXh1kmJNobkSMkz2x7ry+SzK7j04SyaojSUHUw5znNG2Dgxwj69NhY0h3BOeSN49k9TQhzmOLQ6mNiZdcZ/AB2zKLqtFR1NtNjX2j8MtvAy5uef6LG2tC+jmm+mHFtzQTdAnZE6zQgXPaQBEho3zwFR0OtVaSBSpsY4xJILbYMgiQZBR1Fjm06kO89wbScGfSWON97DaSXbjG5j2Tf4f8AWdQYGNBeYuzngJU6pdLQTAyDG4R9JrKlr67LDUwabjJaL2C7P0/U70na2dsIbT6qmQTUeWMZ5fqYSbmucGlpmcgOzH5J7BFGk0kBsAgAuk9+An1VcU94GNiUOdLQax2pDRfUeGNIc57HEAwTDy1p9PO8HCN1NUNlxpkgic2uaRnmZaEuX0kZFUF5xHf7IzRhsAggd85CiymGgvtMOEumIZPaTsPZEaLT0KglriLAXuOzccZONwptdIVmyJJG5iShmvIGzvyRdXRUqgbD/UJNseouBzgEmfhKppiCRc0jES47FoP4RCqM1tVoBBBd7xt7onTBhBAcLjkfbsqqBkHhCtaA/CNC9awdxPIjEBNpdW4hzQLZ7foouaSdlfp6Yb9z+ainLXBhuJYRxw77qnR1ycWEneQM/CsfqC7Dswrm6y0C3cICNLUpuB3bOHBDVQZHpENkTsQPuh6brnzMScq3VvcMbt/7hLFgp1B5ZwWTgjcTuPsr2aKGzb5ciLiZJA4AWW15gAOIHZaer15LWtdxsp10vaXUW0xSAbeSBBIJEE8qqgbqVsEkCGgm4DmZPKF1j7hiYQ2mrOBjIUm0aNOo8R5rgWzBH691dq9XTJJDx9NobAwFn6hotALiSTlCVmMaMDfdZs9tS+hL9QMWFxLTBiItIMgAD3K0KGldUogOe6xplrZmf8yx9PTaSIMewWz1HXeVQMdl0xkvpjK6Zmv8Q0dKCGgXZ+8rkepeJ6lYmSQOwWLrqpe8uPJVDnQvZjhI8medoqpWJ5S80RkoPzCUiFtzKrrHHATtq8FU1HdlWQ7sUFjncLa6H08NPmVYjgd1n6Hpxc4F2F0Ia1tOXySPphcPLn8jv4sPtFdZpB/l08QM28H7lEUem0zeHNEktnaRAw5hGx790B00uqOyDGwJ3C6I0SyHCSYg7LhPTtfarTUAXWyS0AgwLfSPxDiRjvui+kVvLqT9LSS2QPLtmMmNzxtn5UNK4DO87jkfKlqNOXvkPj+alVZq6jXVA2wuDibiTY35DW5PtgQnZp3EvYWthrTkZe0cOABkmSN+wRNOsPpqZIjMSce6u81sm1oIMZAzj3SaSsduldkNdbbNpqMzcAIDTBk43V37RUFak1zAGz6qhDQWholkgiASf4ErS1pfVAZiJkOOCPlAM07sgG6SQf8ACe8rN/Wp+IdYifLBa2IqQwB5fsC/7iXHgZPdGaepSY0XuJe5xLskz2xx8LNGnDHOtOIiB+Gdw38gqtdpqwsexrQCMcke/wB1nK29LjqdtPUObUqMdAaW7AxAa0Egz94S6h1SlVY0MYXkktfMgYi1wEQTkjiAEH5b3ETDiR8A9/umIc30OdAGAGjnutyVi6TfSfIYb6RBgbSZukh25EcEciEq3VSwlrRVgch8AnuBx2+ETpad7bXmQDMk5BOd+VB2la0kQH83E5MrWps2zKsj2TUXQcp0lQW2seyqdVJKSSml2UEKDaqSSCD6mUZTrktSSSLTghV6nUzhJJT6q3TGRhTiMpJLO/a/Ferqg7J3tBZlJJVAd1uy0tU3zKR7wkktY3VZynp5trtM5ryIO6GfRPIKSS9seOz2pewjhTGnc5JJTO6MZtt9D6E0kOfn2RnV9E0m1gSSXludteiYSG0nToGVrUOm+mSEklltJuktIIRgqu24SSUU7KfMK2nQzJMJJILNS3EN5Veg6bVcSA60ATMT8RKSSsm6luo6Ch06adrnE+9sfqh2dEtBDahj/L/yTpKzDFnlVA8PmT+8P+n/AJItuhdAbcYA/wAH/JJJXjE5VTU6SRs8/wCj/dU6LoxD7i9xG+Wf8k6S1xicqI1XSg5wIcWjmGf7oOr4eJMiqR7W/wDJJJSYwuVf/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48" name="Picture 24" descr="http://www.gulf2key.com/wp-content/uploads/2011/04/baby-sea-turtle-beach.jpg"/>
          <p:cNvPicPr>
            <a:picLocks noChangeAspect="1" noChangeArrowheads="1"/>
          </p:cNvPicPr>
          <p:nvPr/>
        </p:nvPicPr>
        <p:blipFill>
          <a:blip r:embed="rId9" cstate="print"/>
          <a:srcRect/>
          <a:stretch>
            <a:fillRect/>
          </a:stretch>
        </p:blipFill>
        <p:spPr bwMode="auto">
          <a:xfrm>
            <a:off x="6019800" y="5257800"/>
            <a:ext cx="2606041" cy="14478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DNA Double Helix</a:t>
            </a:r>
            <a:endParaRPr lang="en-US" dirty="0">
              <a:solidFill>
                <a:srgbClr val="002060"/>
              </a:solidFill>
            </a:endParaRPr>
          </a:p>
        </p:txBody>
      </p:sp>
      <p:pic>
        <p:nvPicPr>
          <p:cNvPr id="40962" name="Picture 2" descr="C:\Users\LizPttrsn\Downloads\Picture2.jpg"/>
          <p:cNvPicPr>
            <a:picLocks noChangeAspect="1" noChangeArrowheads="1"/>
          </p:cNvPicPr>
          <p:nvPr/>
        </p:nvPicPr>
        <p:blipFill>
          <a:blip r:embed="rId2" cstate="print"/>
          <a:srcRect/>
          <a:stretch>
            <a:fillRect/>
          </a:stretch>
        </p:blipFill>
        <p:spPr bwMode="auto">
          <a:xfrm>
            <a:off x="914400" y="1752600"/>
            <a:ext cx="8010144" cy="430987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NUCLEOTIDES</a:t>
            </a:r>
            <a:endParaRPr lang="en-US" b="1" dirty="0"/>
          </a:p>
        </p:txBody>
      </p:sp>
      <p:sp>
        <p:nvSpPr>
          <p:cNvPr id="3" name="Content Placeholder 2"/>
          <p:cNvSpPr>
            <a:spLocks noGrp="1"/>
          </p:cNvSpPr>
          <p:nvPr>
            <p:ph idx="1"/>
          </p:nvPr>
        </p:nvSpPr>
        <p:spPr>
          <a:xfrm>
            <a:off x="381000" y="1143000"/>
            <a:ext cx="8229600" cy="4191000"/>
          </a:xfrm>
        </p:spPr>
        <p:txBody>
          <a:bodyPr>
            <a:normAutofit/>
          </a:bodyPr>
          <a:lstStyle/>
          <a:p>
            <a:pPr>
              <a:buNone/>
            </a:pPr>
            <a:endParaRPr lang="en-US" b="1" u="sng" dirty="0" smtClean="0">
              <a:solidFill>
                <a:srgbClr val="002060"/>
              </a:solidFill>
            </a:endParaRPr>
          </a:p>
          <a:p>
            <a:r>
              <a:rPr lang="en-US" b="1" u="sng" dirty="0" smtClean="0">
                <a:solidFill>
                  <a:srgbClr val="002060"/>
                </a:solidFill>
              </a:rPr>
              <a:t>Nucleotides</a:t>
            </a:r>
            <a:r>
              <a:rPr lang="en-US" dirty="0" smtClean="0">
                <a:solidFill>
                  <a:srgbClr val="002060"/>
                </a:solidFill>
              </a:rPr>
              <a:t> are composed of </a:t>
            </a:r>
            <a:r>
              <a:rPr lang="en-US" b="1" u="sng" dirty="0" smtClean="0">
                <a:solidFill>
                  <a:srgbClr val="002060"/>
                </a:solidFill>
              </a:rPr>
              <a:t>three</a:t>
            </a:r>
            <a:r>
              <a:rPr lang="en-US" dirty="0" smtClean="0">
                <a:solidFill>
                  <a:srgbClr val="002060"/>
                </a:solidFill>
              </a:rPr>
              <a:t> main parts:</a:t>
            </a:r>
          </a:p>
          <a:p>
            <a:pPr marL="971550" lvl="1" indent="-514350">
              <a:buFont typeface="+mj-lt"/>
              <a:buAutoNum type="arabicPeriod"/>
            </a:pPr>
            <a:r>
              <a:rPr lang="en-US" dirty="0" smtClean="0">
                <a:solidFill>
                  <a:srgbClr val="002060"/>
                </a:solidFill>
              </a:rPr>
              <a:t>a </a:t>
            </a:r>
            <a:r>
              <a:rPr lang="en-US" b="1" dirty="0" smtClean="0">
                <a:solidFill>
                  <a:srgbClr val="002060"/>
                </a:solidFill>
              </a:rPr>
              <a:t>phosphate group</a:t>
            </a:r>
            <a:r>
              <a:rPr lang="en-US" dirty="0" smtClean="0">
                <a:solidFill>
                  <a:srgbClr val="002060"/>
                </a:solidFill>
              </a:rPr>
              <a:t>.</a:t>
            </a:r>
          </a:p>
          <a:p>
            <a:pPr marL="971550" lvl="1" indent="-514350">
              <a:buFont typeface="+mj-lt"/>
              <a:buAutoNum type="arabicPeriod"/>
            </a:pPr>
            <a:r>
              <a:rPr lang="en-US" dirty="0" smtClean="0">
                <a:solidFill>
                  <a:srgbClr val="002060"/>
                </a:solidFill>
              </a:rPr>
              <a:t>a </a:t>
            </a:r>
            <a:r>
              <a:rPr lang="en-US" b="1" dirty="0" smtClean="0">
                <a:solidFill>
                  <a:srgbClr val="002060"/>
                </a:solidFill>
              </a:rPr>
              <a:t>5-carbon sugar </a:t>
            </a:r>
            <a:r>
              <a:rPr lang="en-US" dirty="0" smtClean="0">
                <a:solidFill>
                  <a:srgbClr val="002060"/>
                </a:solidFill>
              </a:rPr>
              <a:t>(</a:t>
            </a:r>
            <a:r>
              <a:rPr lang="en-US" dirty="0" err="1" smtClean="0">
                <a:solidFill>
                  <a:srgbClr val="002060"/>
                </a:solidFill>
              </a:rPr>
              <a:t>deoxyribose</a:t>
            </a:r>
            <a:r>
              <a:rPr lang="en-US" dirty="0" smtClean="0">
                <a:solidFill>
                  <a:srgbClr val="002060"/>
                </a:solidFill>
              </a:rPr>
              <a:t> in DNA).</a:t>
            </a:r>
          </a:p>
          <a:p>
            <a:pPr marL="971550" lvl="1" indent="-514350">
              <a:buFont typeface="+mj-lt"/>
              <a:buAutoNum type="arabicPeriod"/>
            </a:pPr>
            <a:r>
              <a:rPr lang="en-US" dirty="0" smtClean="0">
                <a:solidFill>
                  <a:srgbClr val="002060"/>
                </a:solidFill>
              </a:rPr>
              <a:t>a </a:t>
            </a:r>
            <a:r>
              <a:rPr lang="en-US" b="1" dirty="0" smtClean="0">
                <a:solidFill>
                  <a:srgbClr val="002060"/>
                </a:solidFill>
              </a:rPr>
              <a:t>nitrogen-containing base</a:t>
            </a:r>
            <a:r>
              <a:rPr lang="en-US" dirty="0" smtClean="0">
                <a:solidFill>
                  <a:srgbClr val="002060"/>
                </a:solidFill>
              </a:rPr>
              <a:t>.</a:t>
            </a:r>
          </a:p>
          <a:p>
            <a:pPr>
              <a:buNone/>
            </a:pPr>
            <a:endParaRPr lang="en-US" dirty="0"/>
          </a:p>
        </p:txBody>
      </p:sp>
      <p:pic>
        <p:nvPicPr>
          <p:cNvPr id="22530" name="Picture 2" descr="http://alevelnotes.com/content_images/i11_nucleotide1.jpg"/>
          <p:cNvPicPr>
            <a:picLocks noChangeAspect="1" noChangeArrowheads="1"/>
          </p:cNvPicPr>
          <p:nvPr/>
        </p:nvPicPr>
        <p:blipFill>
          <a:blip r:embed="rId2" cstate="print"/>
          <a:srcRect/>
          <a:stretch>
            <a:fillRect/>
          </a:stretch>
        </p:blipFill>
        <p:spPr bwMode="auto">
          <a:xfrm>
            <a:off x="2895600" y="4800600"/>
            <a:ext cx="3124200" cy="18665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2530"/>
                                        </p:tgtEl>
                                        <p:attrNameLst>
                                          <p:attrName>style.visibility</p:attrName>
                                        </p:attrNameLst>
                                      </p:cBhvr>
                                      <p:to>
                                        <p:strVal val="visible"/>
                                      </p:to>
                                    </p:set>
                                    <p:anim calcmode="lin" valueType="num">
                                      <p:cBhvr additive="base">
                                        <p:cTn id="31" dur="500" fill="hold"/>
                                        <p:tgtEl>
                                          <p:spTgt spid="22530"/>
                                        </p:tgtEl>
                                        <p:attrNameLst>
                                          <p:attrName>ppt_x</p:attrName>
                                        </p:attrNameLst>
                                      </p:cBhvr>
                                      <p:tavLst>
                                        <p:tav tm="0">
                                          <p:val>
                                            <p:strVal val="#ppt_x"/>
                                          </p:val>
                                        </p:tav>
                                        <p:tav tm="100000">
                                          <p:val>
                                            <p:strVal val="#ppt_x"/>
                                          </p:val>
                                        </p:tav>
                                      </p:tavLst>
                                    </p:anim>
                                    <p:anim calcmode="lin" valueType="num">
                                      <p:cBhvr additive="base">
                                        <p:cTn id="32" dur="500" fill="hold"/>
                                        <p:tgtEl>
                                          <p:spTgt spid="225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A Winding Staircase, continued</a:t>
            </a:r>
            <a:endParaRPr lang="en-US" dirty="0">
              <a:solidFill>
                <a:srgbClr val="002060"/>
              </a:solidFill>
            </a:endParaRPr>
          </a:p>
        </p:txBody>
      </p:sp>
      <p:sp>
        <p:nvSpPr>
          <p:cNvPr id="3" name="Content Placeholder 2"/>
          <p:cNvSpPr>
            <a:spLocks noGrp="1"/>
          </p:cNvSpPr>
          <p:nvPr>
            <p:ph idx="1"/>
          </p:nvPr>
        </p:nvSpPr>
        <p:spPr>
          <a:xfrm>
            <a:off x="1371600" y="1295400"/>
            <a:ext cx="7162800" cy="1828800"/>
          </a:xfrm>
        </p:spPr>
        <p:txBody>
          <a:bodyPr/>
          <a:lstStyle/>
          <a:p>
            <a:r>
              <a:rPr lang="en-US" dirty="0" smtClean="0">
                <a:solidFill>
                  <a:srgbClr val="002060"/>
                </a:solidFill>
              </a:rPr>
              <a:t>The nitrogen base in a nucleotide can be either a bulky, double-ring </a:t>
            </a:r>
            <a:r>
              <a:rPr lang="en-US" dirty="0" err="1" smtClean="0">
                <a:solidFill>
                  <a:srgbClr val="002060"/>
                </a:solidFill>
              </a:rPr>
              <a:t>purine</a:t>
            </a:r>
            <a:r>
              <a:rPr lang="en-US" dirty="0" smtClean="0">
                <a:solidFill>
                  <a:srgbClr val="002060"/>
                </a:solidFill>
              </a:rPr>
              <a:t>, or a smaller, single-ring </a:t>
            </a:r>
            <a:r>
              <a:rPr lang="en-US" dirty="0" err="1" smtClean="0">
                <a:solidFill>
                  <a:srgbClr val="002060"/>
                </a:solidFill>
              </a:rPr>
              <a:t>pyrimidine</a:t>
            </a:r>
            <a:r>
              <a:rPr lang="en-US" dirty="0" smtClean="0">
                <a:solidFill>
                  <a:srgbClr val="002060"/>
                </a:solidFill>
              </a:rPr>
              <a:t> </a:t>
            </a:r>
            <a:endParaRPr lang="en-US" dirty="0">
              <a:solidFill>
                <a:srgbClr val="002060"/>
              </a:solidFill>
            </a:endParaRPr>
          </a:p>
        </p:txBody>
      </p:sp>
      <p:pic>
        <p:nvPicPr>
          <p:cNvPr id="41988" name="Picture 4" descr="http://www.uic.edu/classes/bios/bios100/lectures/04_01_nucleotide_structur-L.jpg"/>
          <p:cNvPicPr>
            <a:picLocks noChangeAspect="1" noChangeArrowheads="1"/>
          </p:cNvPicPr>
          <p:nvPr/>
        </p:nvPicPr>
        <p:blipFill>
          <a:blip r:embed="rId2" cstate="print"/>
          <a:srcRect/>
          <a:stretch>
            <a:fillRect/>
          </a:stretch>
        </p:blipFill>
        <p:spPr bwMode="auto">
          <a:xfrm>
            <a:off x="0" y="2956690"/>
            <a:ext cx="6669560" cy="3520310"/>
          </a:xfrm>
          <a:prstGeom prst="rect">
            <a:avLst/>
          </a:prstGeom>
          <a:noFill/>
        </p:spPr>
      </p:pic>
      <p:sp>
        <p:nvSpPr>
          <p:cNvPr id="6" name="Rectangle 5"/>
          <p:cNvSpPr/>
          <p:nvPr/>
        </p:nvSpPr>
        <p:spPr>
          <a:xfrm>
            <a:off x="76200" y="4953000"/>
            <a:ext cx="1371600" cy="1295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343400" y="3200400"/>
            <a:ext cx="1066800" cy="1143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781800" y="3048000"/>
            <a:ext cx="2209800" cy="3693319"/>
          </a:xfrm>
          <a:prstGeom prst="rect">
            <a:avLst/>
          </a:prstGeom>
          <a:noFill/>
        </p:spPr>
        <p:txBody>
          <a:bodyPr wrap="square" rtlCol="0">
            <a:spAutoFit/>
          </a:bodyPr>
          <a:lstStyle/>
          <a:p>
            <a:r>
              <a:rPr lang="en-US" sz="2400" b="1" dirty="0" err="1" smtClean="0">
                <a:solidFill>
                  <a:srgbClr val="002060"/>
                </a:solidFill>
              </a:rPr>
              <a:t>Pyrimidines</a:t>
            </a:r>
            <a:r>
              <a:rPr lang="en-US" sz="2400" dirty="0" smtClean="0">
                <a:solidFill>
                  <a:srgbClr val="002060"/>
                </a:solidFill>
              </a:rPr>
              <a:t>:  Cytosine and Thymine</a:t>
            </a:r>
          </a:p>
          <a:p>
            <a:endParaRPr lang="en-US" sz="2400" dirty="0">
              <a:solidFill>
                <a:srgbClr val="002060"/>
              </a:solidFill>
            </a:endParaRPr>
          </a:p>
          <a:p>
            <a:endParaRPr lang="en-US" sz="2400" dirty="0" smtClean="0">
              <a:solidFill>
                <a:srgbClr val="002060"/>
              </a:solidFill>
            </a:endParaRPr>
          </a:p>
          <a:p>
            <a:endParaRPr lang="en-US" sz="2400" dirty="0" smtClean="0">
              <a:solidFill>
                <a:srgbClr val="002060"/>
              </a:solidFill>
            </a:endParaRPr>
          </a:p>
          <a:p>
            <a:r>
              <a:rPr lang="en-US" sz="2400" b="1" dirty="0" err="1" smtClean="0">
                <a:solidFill>
                  <a:srgbClr val="002060"/>
                </a:solidFill>
              </a:rPr>
              <a:t>Purines</a:t>
            </a:r>
            <a:r>
              <a:rPr lang="en-US" sz="2400" dirty="0" smtClean="0">
                <a:solidFill>
                  <a:srgbClr val="002060"/>
                </a:solidFill>
              </a:rPr>
              <a:t>: Guanine and Cytosine</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6" name="Picture 4" descr="http://cimg2.ck12.org/datastreams/f-d%3Ab66ecc2181c4e682dbc4aae1e1c36d6a843ba34a2ceb01b8bf4dcd4f%2BIMAGE_THUMB_POSTCARD%2BIMAGE_THUMB_POSTCARD.1"/>
          <p:cNvPicPr>
            <a:picLocks noChangeAspect="1" noChangeArrowheads="1"/>
          </p:cNvPicPr>
          <p:nvPr/>
        </p:nvPicPr>
        <p:blipFill>
          <a:blip r:embed="rId2" cstate="print"/>
          <a:srcRect/>
          <a:stretch>
            <a:fillRect/>
          </a:stretch>
        </p:blipFill>
        <p:spPr bwMode="auto">
          <a:xfrm>
            <a:off x="1752600" y="835151"/>
            <a:ext cx="6096000" cy="5108449"/>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Nucleotides</a:t>
            </a:r>
            <a:endParaRPr lang="en-US" b="1" dirty="0">
              <a:solidFill>
                <a:srgbClr val="002060"/>
              </a:solidFill>
            </a:endParaRPr>
          </a:p>
        </p:txBody>
      </p:sp>
      <p:sp>
        <p:nvSpPr>
          <p:cNvPr id="3" name="Content Placeholder 2"/>
          <p:cNvSpPr>
            <a:spLocks noGrp="1"/>
          </p:cNvSpPr>
          <p:nvPr>
            <p:ph idx="1"/>
          </p:nvPr>
        </p:nvSpPr>
        <p:spPr>
          <a:xfrm>
            <a:off x="304800" y="1371600"/>
            <a:ext cx="7010400" cy="5181600"/>
          </a:xfrm>
        </p:spPr>
        <p:txBody>
          <a:bodyPr>
            <a:normAutofit fontScale="92500" lnSpcReduction="20000"/>
          </a:bodyPr>
          <a:lstStyle/>
          <a:p>
            <a:r>
              <a:rPr lang="en-US" dirty="0" smtClean="0">
                <a:solidFill>
                  <a:srgbClr val="002060"/>
                </a:solidFill>
              </a:rPr>
              <a:t>The only difference between each nucleotide is the identity of the base.</a:t>
            </a:r>
          </a:p>
          <a:p>
            <a:r>
              <a:rPr lang="en-US" dirty="0" smtClean="0">
                <a:solidFill>
                  <a:srgbClr val="002060"/>
                </a:solidFill>
              </a:rPr>
              <a:t> There are only </a:t>
            </a:r>
            <a:r>
              <a:rPr lang="en-US" b="1" u="sng" dirty="0" smtClean="0">
                <a:solidFill>
                  <a:srgbClr val="002060"/>
                </a:solidFill>
              </a:rPr>
              <a:t>four possible bases </a:t>
            </a:r>
            <a:r>
              <a:rPr lang="en-US" dirty="0" smtClean="0">
                <a:solidFill>
                  <a:srgbClr val="002060"/>
                </a:solidFill>
              </a:rPr>
              <a:t>that make up each </a:t>
            </a:r>
            <a:r>
              <a:rPr lang="en-US" b="1" u="sng" dirty="0" smtClean="0">
                <a:solidFill>
                  <a:srgbClr val="002060"/>
                </a:solidFill>
              </a:rPr>
              <a:t>DNA nucleotide</a:t>
            </a:r>
            <a:r>
              <a:rPr lang="en-US" dirty="0" smtClean="0">
                <a:solidFill>
                  <a:srgbClr val="002060"/>
                </a:solidFill>
              </a:rPr>
              <a:t>: </a:t>
            </a:r>
          </a:p>
          <a:p>
            <a:pPr lvl="1"/>
            <a:r>
              <a:rPr lang="en-US" dirty="0" smtClean="0">
                <a:solidFill>
                  <a:srgbClr val="002060"/>
                </a:solidFill>
              </a:rPr>
              <a:t>adenine </a:t>
            </a:r>
            <a:r>
              <a:rPr lang="en-US" b="1" u="sng" dirty="0" smtClean="0">
                <a:solidFill>
                  <a:srgbClr val="002060"/>
                </a:solidFill>
              </a:rPr>
              <a:t>(A)</a:t>
            </a:r>
          </a:p>
          <a:p>
            <a:pPr lvl="1"/>
            <a:r>
              <a:rPr lang="en-US" dirty="0" smtClean="0">
                <a:solidFill>
                  <a:srgbClr val="002060"/>
                </a:solidFill>
              </a:rPr>
              <a:t>guanine </a:t>
            </a:r>
            <a:r>
              <a:rPr lang="en-US" b="1" u="sng" dirty="0" smtClean="0">
                <a:solidFill>
                  <a:srgbClr val="002060"/>
                </a:solidFill>
              </a:rPr>
              <a:t>(G)</a:t>
            </a:r>
          </a:p>
          <a:p>
            <a:pPr lvl="1"/>
            <a:r>
              <a:rPr lang="en-US" dirty="0" smtClean="0">
                <a:solidFill>
                  <a:srgbClr val="002060"/>
                </a:solidFill>
              </a:rPr>
              <a:t>thymine </a:t>
            </a:r>
            <a:r>
              <a:rPr lang="en-US" b="1" u="sng" dirty="0" smtClean="0">
                <a:solidFill>
                  <a:srgbClr val="002060"/>
                </a:solidFill>
              </a:rPr>
              <a:t>(T)</a:t>
            </a:r>
          </a:p>
          <a:p>
            <a:pPr lvl="1"/>
            <a:r>
              <a:rPr lang="en-US" dirty="0" smtClean="0">
                <a:solidFill>
                  <a:srgbClr val="002060"/>
                </a:solidFill>
              </a:rPr>
              <a:t>cytosine </a:t>
            </a:r>
            <a:r>
              <a:rPr lang="en-US" b="1" u="sng" dirty="0" smtClean="0">
                <a:solidFill>
                  <a:srgbClr val="002060"/>
                </a:solidFill>
              </a:rPr>
              <a:t>(C)</a:t>
            </a:r>
          </a:p>
          <a:p>
            <a:pPr lvl="1"/>
            <a:endParaRPr lang="en-US" b="1" u="sng" dirty="0" smtClean="0">
              <a:solidFill>
                <a:srgbClr val="002060"/>
              </a:solidFill>
            </a:endParaRPr>
          </a:p>
          <a:p>
            <a:r>
              <a:rPr lang="en-US" dirty="0" smtClean="0">
                <a:solidFill>
                  <a:srgbClr val="002060"/>
                </a:solidFill>
              </a:rPr>
              <a:t>The various sequences of the four nucleotide bases make up the </a:t>
            </a:r>
            <a:r>
              <a:rPr lang="en-US" b="1" u="sng" dirty="0" smtClean="0">
                <a:solidFill>
                  <a:srgbClr val="002060"/>
                </a:solidFill>
              </a:rPr>
              <a:t>genetic code </a:t>
            </a:r>
            <a:r>
              <a:rPr lang="en-US" dirty="0" smtClean="0">
                <a:solidFill>
                  <a:srgbClr val="002060"/>
                </a:solidFill>
              </a:rPr>
              <a:t>of your cells.</a:t>
            </a:r>
            <a:endParaRPr lang="en-US" b="1" u="sng" dirty="0" smtClean="0">
              <a:solidFill>
                <a:srgbClr val="002060"/>
              </a:solidFill>
            </a:endParaRPr>
          </a:p>
          <a:p>
            <a:endParaRPr lang="en-US" dirty="0"/>
          </a:p>
        </p:txBody>
      </p:sp>
      <p:pic>
        <p:nvPicPr>
          <p:cNvPr id="21510" name="Picture 6" descr="http://images.tutorvista.com/cms/images/101/dna-nucleotide.png"/>
          <p:cNvPicPr>
            <a:picLocks noChangeAspect="1" noChangeArrowheads="1"/>
          </p:cNvPicPr>
          <p:nvPr/>
        </p:nvPicPr>
        <p:blipFill>
          <a:blip r:embed="rId2" cstate="print"/>
          <a:srcRect/>
          <a:stretch>
            <a:fillRect/>
          </a:stretch>
        </p:blipFill>
        <p:spPr bwMode="auto">
          <a:xfrm>
            <a:off x="6718662" y="2590800"/>
            <a:ext cx="2272938" cy="2743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1510"/>
                                        </p:tgtEl>
                                        <p:attrNameLst>
                                          <p:attrName>style.visibility</p:attrName>
                                        </p:attrNameLst>
                                      </p:cBhvr>
                                      <p:to>
                                        <p:strVal val="visible"/>
                                      </p:to>
                                    </p:set>
                                    <p:anim calcmode="lin" valueType="num">
                                      <p:cBhvr additive="base">
                                        <p:cTn id="35" dur="500" fill="hold"/>
                                        <p:tgtEl>
                                          <p:spTgt spid="21510"/>
                                        </p:tgtEl>
                                        <p:attrNameLst>
                                          <p:attrName>ppt_x</p:attrName>
                                        </p:attrNameLst>
                                      </p:cBhvr>
                                      <p:tavLst>
                                        <p:tav tm="0">
                                          <p:val>
                                            <p:strVal val="#ppt_x"/>
                                          </p:val>
                                        </p:tav>
                                        <p:tav tm="100000">
                                          <p:val>
                                            <p:strVal val="#ppt_x"/>
                                          </p:val>
                                        </p:tav>
                                      </p:tavLst>
                                    </p:anim>
                                    <p:anim calcmode="lin" valueType="num">
                                      <p:cBhvr additive="base">
                                        <p:cTn id="36" dur="500" fill="hold"/>
                                        <p:tgtEl>
                                          <p:spTgt spid="21510"/>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The Genetic Code</a:t>
            </a:r>
            <a:endParaRPr lang="en-US" b="1" dirty="0">
              <a:solidFill>
                <a:srgbClr val="002060"/>
              </a:solidFill>
            </a:endParaRPr>
          </a:p>
        </p:txBody>
      </p:sp>
      <p:sp>
        <p:nvSpPr>
          <p:cNvPr id="3" name="Content Placeholder 2"/>
          <p:cNvSpPr>
            <a:spLocks noGrp="1"/>
          </p:cNvSpPr>
          <p:nvPr>
            <p:ph idx="1"/>
          </p:nvPr>
        </p:nvSpPr>
        <p:spPr>
          <a:xfrm>
            <a:off x="304800" y="1554163"/>
            <a:ext cx="6400800" cy="4389438"/>
          </a:xfrm>
        </p:spPr>
        <p:txBody>
          <a:bodyPr>
            <a:normAutofit/>
          </a:bodyPr>
          <a:lstStyle/>
          <a:p>
            <a:r>
              <a:rPr lang="en-US" dirty="0" smtClean="0">
                <a:solidFill>
                  <a:srgbClr val="002060"/>
                </a:solidFill>
              </a:rPr>
              <a:t>It may seem strange that there are only four letters in the “alphabet” of DNA. </a:t>
            </a:r>
          </a:p>
          <a:p>
            <a:pPr lvl="1"/>
            <a:r>
              <a:rPr lang="en-US" dirty="0" smtClean="0">
                <a:solidFill>
                  <a:srgbClr val="002060"/>
                </a:solidFill>
              </a:rPr>
              <a:t>But since your </a:t>
            </a:r>
            <a:r>
              <a:rPr lang="en-US" b="1" u="sng" dirty="0" smtClean="0">
                <a:solidFill>
                  <a:srgbClr val="002060"/>
                </a:solidFill>
              </a:rPr>
              <a:t>chromosomes</a:t>
            </a:r>
            <a:r>
              <a:rPr lang="en-US" dirty="0" smtClean="0">
                <a:solidFill>
                  <a:srgbClr val="002060"/>
                </a:solidFill>
              </a:rPr>
              <a:t> contain millions of nucleotides, there are many, many different</a:t>
            </a:r>
            <a:r>
              <a:rPr lang="en-US" b="1" u="sng" dirty="0" smtClean="0">
                <a:solidFill>
                  <a:srgbClr val="002060"/>
                </a:solidFill>
              </a:rPr>
              <a:t> combinations</a:t>
            </a:r>
            <a:r>
              <a:rPr lang="en-US" b="1" dirty="0" smtClean="0">
                <a:solidFill>
                  <a:srgbClr val="002060"/>
                </a:solidFill>
              </a:rPr>
              <a:t> </a:t>
            </a:r>
            <a:r>
              <a:rPr lang="en-US" dirty="0" smtClean="0">
                <a:solidFill>
                  <a:srgbClr val="002060"/>
                </a:solidFill>
              </a:rPr>
              <a:t>possible with those four letters.</a:t>
            </a:r>
          </a:p>
          <a:p>
            <a:endParaRPr lang="en-US" dirty="0"/>
          </a:p>
        </p:txBody>
      </p:sp>
      <p:pic>
        <p:nvPicPr>
          <p:cNvPr id="5" name="Picture 6" descr="http://images.tutorvista.com/cms/images/101/dna-nucleotide.png"/>
          <p:cNvPicPr>
            <a:picLocks noChangeAspect="1" noChangeArrowheads="1"/>
          </p:cNvPicPr>
          <p:nvPr/>
        </p:nvPicPr>
        <p:blipFill>
          <a:blip r:embed="rId2" cstate="print"/>
          <a:srcRect/>
          <a:stretch>
            <a:fillRect/>
          </a:stretch>
        </p:blipFill>
        <p:spPr bwMode="auto">
          <a:xfrm>
            <a:off x="6629400" y="2667000"/>
            <a:ext cx="2286000" cy="27589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Discovering DNA’s Structure </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b="1" u="sng" dirty="0" smtClean="0">
                <a:solidFill>
                  <a:srgbClr val="002060"/>
                </a:solidFill>
              </a:rPr>
              <a:t>Chargaff’s Observations</a:t>
            </a:r>
          </a:p>
          <a:p>
            <a:r>
              <a:rPr lang="en-US" dirty="0" smtClean="0">
                <a:solidFill>
                  <a:srgbClr val="002060"/>
                </a:solidFill>
              </a:rPr>
              <a:t>In 1949, Erwin Chargaff observed that for each organism he studied, the amount of </a:t>
            </a:r>
            <a:r>
              <a:rPr lang="en-US" b="1" dirty="0" smtClean="0">
                <a:solidFill>
                  <a:srgbClr val="002060"/>
                </a:solidFill>
              </a:rPr>
              <a:t>adenine</a:t>
            </a:r>
            <a:r>
              <a:rPr lang="en-US" dirty="0" smtClean="0">
                <a:solidFill>
                  <a:srgbClr val="002060"/>
                </a:solidFill>
              </a:rPr>
              <a:t> always equaled the amount of </a:t>
            </a:r>
            <a:r>
              <a:rPr lang="en-US" b="1" dirty="0" smtClean="0">
                <a:solidFill>
                  <a:srgbClr val="002060"/>
                </a:solidFill>
              </a:rPr>
              <a:t>thymine</a:t>
            </a:r>
            <a:r>
              <a:rPr lang="en-US" dirty="0" smtClean="0">
                <a:solidFill>
                  <a:srgbClr val="002060"/>
                </a:solidFill>
              </a:rPr>
              <a:t> (A=T)</a:t>
            </a:r>
          </a:p>
          <a:p>
            <a:endParaRPr lang="en-US" dirty="0" smtClean="0">
              <a:solidFill>
                <a:srgbClr val="002060"/>
              </a:solidFill>
            </a:endParaRPr>
          </a:p>
          <a:p>
            <a:r>
              <a:rPr lang="en-US" dirty="0" smtClean="0">
                <a:solidFill>
                  <a:srgbClr val="002060"/>
                </a:solidFill>
              </a:rPr>
              <a:t>Likewise, the amount of </a:t>
            </a:r>
            <a:r>
              <a:rPr lang="en-US" b="1" dirty="0" smtClean="0">
                <a:solidFill>
                  <a:srgbClr val="002060"/>
                </a:solidFill>
              </a:rPr>
              <a:t>guanine</a:t>
            </a:r>
            <a:r>
              <a:rPr lang="en-US" dirty="0" smtClean="0">
                <a:solidFill>
                  <a:srgbClr val="002060"/>
                </a:solidFill>
              </a:rPr>
              <a:t> always equaled the amount of </a:t>
            </a:r>
            <a:r>
              <a:rPr lang="en-US" b="1" dirty="0" smtClean="0">
                <a:solidFill>
                  <a:srgbClr val="002060"/>
                </a:solidFill>
              </a:rPr>
              <a:t>cytosine</a:t>
            </a:r>
            <a:r>
              <a:rPr lang="en-US" dirty="0" smtClean="0">
                <a:solidFill>
                  <a:srgbClr val="002060"/>
                </a:solidFill>
              </a:rPr>
              <a:t> (G=C)</a:t>
            </a:r>
          </a:p>
          <a:p>
            <a:endParaRPr lang="en-US" dirty="0" smtClean="0">
              <a:solidFill>
                <a:srgbClr val="002060"/>
              </a:solidFill>
            </a:endParaRPr>
          </a:p>
          <a:p>
            <a:r>
              <a:rPr lang="en-US" dirty="0" smtClean="0">
                <a:solidFill>
                  <a:srgbClr val="002060"/>
                </a:solidFill>
              </a:rPr>
              <a:t>However, the amount of </a:t>
            </a:r>
            <a:r>
              <a:rPr lang="en-US" b="1" dirty="0" smtClean="0">
                <a:solidFill>
                  <a:srgbClr val="002060"/>
                </a:solidFill>
              </a:rPr>
              <a:t>adenine</a:t>
            </a:r>
            <a:r>
              <a:rPr lang="en-US" dirty="0" smtClean="0">
                <a:solidFill>
                  <a:srgbClr val="002060"/>
                </a:solidFill>
              </a:rPr>
              <a:t> and </a:t>
            </a:r>
            <a:r>
              <a:rPr lang="en-US" b="1" dirty="0" smtClean="0">
                <a:solidFill>
                  <a:srgbClr val="002060"/>
                </a:solidFill>
              </a:rPr>
              <a:t>thymine</a:t>
            </a:r>
            <a:r>
              <a:rPr lang="en-US" dirty="0" smtClean="0">
                <a:solidFill>
                  <a:srgbClr val="002060"/>
                </a:solidFill>
              </a:rPr>
              <a:t> and of </a:t>
            </a:r>
            <a:r>
              <a:rPr lang="en-US" b="1" dirty="0" smtClean="0">
                <a:solidFill>
                  <a:srgbClr val="002060"/>
                </a:solidFill>
              </a:rPr>
              <a:t>guanine</a:t>
            </a:r>
            <a:r>
              <a:rPr lang="en-US" dirty="0" smtClean="0">
                <a:solidFill>
                  <a:srgbClr val="002060"/>
                </a:solidFill>
              </a:rPr>
              <a:t> and </a:t>
            </a:r>
            <a:r>
              <a:rPr lang="en-US" b="1" dirty="0" smtClean="0">
                <a:solidFill>
                  <a:srgbClr val="002060"/>
                </a:solidFill>
              </a:rPr>
              <a:t>cytosine</a:t>
            </a:r>
            <a:r>
              <a:rPr lang="en-US" dirty="0" smtClean="0">
                <a:solidFill>
                  <a:srgbClr val="002060"/>
                </a:solidFill>
              </a:rPr>
              <a:t> varied between different organisms.</a:t>
            </a:r>
            <a:endParaRPr lang="en-US"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Discovering DNA’s Structure </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b="1" u="sng" dirty="0" smtClean="0">
                <a:solidFill>
                  <a:srgbClr val="002060"/>
                </a:solidFill>
              </a:rPr>
              <a:t>Pairing Between Bases</a:t>
            </a:r>
          </a:p>
          <a:p>
            <a:r>
              <a:rPr lang="en-US" dirty="0" smtClean="0">
                <a:solidFill>
                  <a:srgbClr val="002060"/>
                </a:solidFill>
              </a:rPr>
              <a:t>An </a:t>
            </a:r>
            <a:r>
              <a:rPr lang="en-US" b="1" dirty="0" smtClean="0">
                <a:solidFill>
                  <a:srgbClr val="002060"/>
                </a:solidFill>
              </a:rPr>
              <a:t>adenine</a:t>
            </a:r>
            <a:r>
              <a:rPr lang="en-US" dirty="0" smtClean="0">
                <a:solidFill>
                  <a:srgbClr val="002060"/>
                </a:solidFill>
              </a:rPr>
              <a:t> on one stand always pairs by hydrogen bonds with a </a:t>
            </a:r>
            <a:r>
              <a:rPr lang="en-US" b="1" dirty="0" smtClean="0">
                <a:solidFill>
                  <a:srgbClr val="002060"/>
                </a:solidFill>
              </a:rPr>
              <a:t>thymine</a:t>
            </a:r>
            <a:r>
              <a:rPr lang="en-US" dirty="0" smtClean="0">
                <a:solidFill>
                  <a:srgbClr val="002060"/>
                </a:solidFill>
              </a:rPr>
              <a:t> on the opposite strand , and a </a:t>
            </a:r>
            <a:r>
              <a:rPr lang="en-US" b="1" dirty="0" smtClean="0">
                <a:solidFill>
                  <a:srgbClr val="002060"/>
                </a:solidFill>
              </a:rPr>
              <a:t>guanine</a:t>
            </a:r>
            <a:r>
              <a:rPr lang="en-US" dirty="0" smtClean="0">
                <a:solidFill>
                  <a:srgbClr val="002060"/>
                </a:solidFill>
              </a:rPr>
              <a:t> on the one strand always pairs by hydrogen bonds with </a:t>
            </a:r>
            <a:r>
              <a:rPr lang="en-US" b="1" dirty="0" smtClean="0">
                <a:solidFill>
                  <a:srgbClr val="002060"/>
                </a:solidFill>
              </a:rPr>
              <a:t>cytosine</a:t>
            </a:r>
            <a:r>
              <a:rPr lang="en-US" dirty="0" smtClean="0">
                <a:solidFill>
                  <a:srgbClr val="002060"/>
                </a:solidFill>
              </a:rPr>
              <a:t> on the opposite strand.</a:t>
            </a:r>
          </a:p>
          <a:p>
            <a:endParaRPr lang="en-US" dirty="0" smtClean="0">
              <a:solidFill>
                <a:srgbClr val="002060"/>
              </a:solidFill>
            </a:endParaRPr>
          </a:p>
          <a:p>
            <a:r>
              <a:rPr lang="en-US" dirty="0" smtClean="0">
                <a:solidFill>
                  <a:srgbClr val="002060"/>
                </a:solidFill>
              </a:rPr>
              <a:t>These </a:t>
            </a:r>
            <a:r>
              <a:rPr lang="en-US" b="1" dirty="0" smtClean="0">
                <a:solidFill>
                  <a:srgbClr val="002060"/>
                </a:solidFill>
              </a:rPr>
              <a:t>base-pairing rules </a:t>
            </a:r>
            <a:r>
              <a:rPr lang="en-US" dirty="0" smtClean="0">
                <a:solidFill>
                  <a:srgbClr val="002060"/>
                </a:solidFill>
              </a:rPr>
              <a:t>are supported by Chargaff’s observations.</a:t>
            </a:r>
          </a:p>
          <a:p>
            <a:endParaRPr lang="en-US" dirty="0" smtClean="0">
              <a:solidFill>
                <a:srgbClr val="002060"/>
              </a:solidFill>
            </a:endParaRPr>
          </a:p>
          <a:p>
            <a:r>
              <a:rPr lang="en-US" dirty="0" smtClean="0">
                <a:solidFill>
                  <a:srgbClr val="002060"/>
                </a:solidFill>
              </a:rPr>
              <a:t>The strictness of base-pairing results in two strands that contain </a:t>
            </a:r>
            <a:r>
              <a:rPr lang="en-US" b="1" dirty="0" smtClean="0">
                <a:solidFill>
                  <a:srgbClr val="002060"/>
                </a:solidFill>
              </a:rPr>
              <a:t>complementary base pairs</a:t>
            </a:r>
            <a:r>
              <a:rPr lang="en-US" dirty="0" smtClean="0">
                <a:solidFill>
                  <a:srgbClr val="002060"/>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DNA Structure</a:t>
            </a:r>
            <a:endParaRPr lang="en-US" b="1" dirty="0">
              <a:solidFill>
                <a:srgbClr val="002060"/>
              </a:solidFill>
            </a:endParaRPr>
          </a:p>
        </p:txBody>
      </p:sp>
      <p:sp>
        <p:nvSpPr>
          <p:cNvPr id="3" name="Content Placeholder 2"/>
          <p:cNvSpPr>
            <a:spLocks noGrp="1"/>
          </p:cNvSpPr>
          <p:nvPr>
            <p:ph idx="1"/>
          </p:nvPr>
        </p:nvSpPr>
        <p:spPr/>
        <p:txBody>
          <a:bodyPr/>
          <a:lstStyle/>
          <a:p>
            <a:r>
              <a:rPr lang="en-US" dirty="0" smtClean="0">
                <a:hlinkClick r:id="rId2"/>
              </a:rPr>
              <a:t>Double Helix Visual</a:t>
            </a:r>
            <a:endParaRPr lang="en-US" dirty="0"/>
          </a:p>
        </p:txBody>
      </p:sp>
      <p:pic>
        <p:nvPicPr>
          <p:cNvPr id="5" name="Picture 2" descr="http://images.tutorvista.com/cms/images/101/dna-nucleotide.png"/>
          <p:cNvPicPr>
            <a:picLocks noChangeAspect="1" noChangeArrowheads="1"/>
          </p:cNvPicPr>
          <p:nvPr/>
        </p:nvPicPr>
        <p:blipFill>
          <a:blip r:embed="rId3" cstate="print"/>
          <a:srcRect/>
          <a:stretch>
            <a:fillRect/>
          </a:stretch>
        </p:blipFill>
        <p:spPr bwMode="auto">
          <a:xfrm>
            <a:off x="4572000" y="1447800"/>
            <a:ext cx="4038600" cy="48741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Question to think?</a:t>
            </a:r>
            <a:endParaRPr lang="en-US" b="1" dirty="0">
              <a:solidFill>
                <a:srgbClr val="002060"/>
              </a:solidFill>
            </a:endParaRPr>
          </a:p>
        </p:txBody>
      </p:sp>
      <p:sp>
        <p:nvSpPr>
          <p:cNvPr id="3" name="Content Placeholder 2"/>
          <p:cNvSpPr>
            <a:spLocks noGrp="1"/>
          </p:cNvSpPr>
          <p:nvPr>
            <p:ph idx="1"/>
          </p:nvPr>
        </p:nvSpPr>
        <p:spPr/>
        <p:txBody>
          <a:bodyPr>
            <a:normAutofit/>
          </a:bodyPr>
          <a:lstStyle/>
          <a:p>
            <a:r>
              <a:rPr lang="en-US" dirty="0" smtClean="0">
                <a:solidFill>
                  <a:srgbClr val="002060"/>
                </a:solidFill>
              </a:rPr>
              <a:t>How is the process through which DNA was found to be the genetic material an example of the scientific method in action? Are there aspects of this discovery that deviate from the scientific method? </a:t>
            </a:r>
            <a:endParaRPr lang="en-US" dirty="0">
              <a:solidFill>
                <a:srgbClr val="00206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002060"/>
                </a:solidFill>
              </a:rPr>
              <a:t>DNA: The Genetic Material</a:t>
            </a:r>
            <a:endParaRPr lang="en-US" dirty="0">
              <a:solidFill>
                <a:srgbClr val="002060"/>
              </a:solidFill>
            </a:endParaRPr>
          </a:p>
        </p:txBody>
      </p:sp>
      <p:sp>
        <p:nvSpPr>
          <p:cNvPr id="3" name="Subtitle 2"/>
          <p:cNvSpPr>
            <a:spLocks noGrp="1"/>
          </p:cNvSpPr>
          <p:nvPr>
            <p:ph type="subTitle" idx="1"/>
          </p:nvPr>
        </p:nvSpPr>
        <p:spPr/>
        <p:txBody>
          <a:bodyPr/>
          <a:lstStyle/>
          <a:p>
            <a:r>
              <a:rPr lang="en-US" dirty="0" smtClean="0">
                <a:solidFill>
                  <a:srgbClr val="002060"/>
                </a:solidFill>
              </a:rPr>
              <a:t>Structure of DNA </a:t>
            </a:r>
            <a:endParaRPr lang="en-US" dirty="0">
              <a:solidFill>
                <a:srgbClr val="002060"/>
              </a:solidFill>
            </a:endParaRPr>
          </a:p>
        </p:txBody>
      </p:sp>
      <p:pic>
        <p:nvPicPr>
          <p:cNvPr id="24578" name="Picture 2" descr="http://ghr.nlm.nih.gov/handbook/illustrations/dnastructure.jpg"/>
          <p:cNvPicPr>
            <a:picLocks noChangeAspect="1" noChangeArrowheads="1"/>
          </p:cNvPicPr>
          <p:nvPr/>
        </p:nvPicPr>
        <p:blipFill>
          <a:blip r:embed="rId2" cstate="print"/>
          <a:srcRect/>
          <a:stretch>
            <a:fillRect/>
          </a:stretch>
        </p:blipFill>
        <p:spPr bwMode="auto">
          <a:xfrm>
            <a:off x="4495800" y="533400"/>
            <a:ext cx="4191000" cy="4191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Objectives</a:t>
            </a:r>
            <a:endParaRPr lang="en-US" b="1" dirty="0">
              <a:solidFill>
                <a:srgbClr val="002060"/>
              </a:solidFill>
            </a:endParaRPr>
          </a:p>
        </p:txBody>
      </p:sp>
      <p:sp>
        <p:nvSpPr>
          <p:cNvPr id="3" name="Content Placeholder 2"/>
          <p:cNvSpPr>
            <a:spLocks noGrp="1"/>
          </p:cNvSpPr>
          <p:nvPr>
            <p:ph idx="1"/>
          </p:nvPr>
        </p:nvSpPr>
        <p:spPr/>
        <p:txBody>
          <a:bodyPr>
            <a:normAutofit lnSpcReduction="10000"/>
          </a:bodyPr>
          <a:lstStyle/>
          <a:p>
            <a:r>
              <a:rPr lang="en-US" dirty="0" smtClean="0">
                <a:solidFill>
                  <a:srgbClr val="002060"/>
                </a:solidFill>
              </a:rPr>
              <a:t>Describe the three components of a nucleotide</a:t>
            </a:r>
          </a:p>
          <a:p>
            <a:r>
              <a:rPr lang="en-US" dirty="0" smtClean="0">
                <a:solidFill>
                  <a:srgbClr val="002060"/>
                </a:solidFill>
              </a:rPr>
              <a:t>Develop a model of the structure of a DNA molecule</a:t>
            </a:r>
          </a:p>
          <a:p>
            <a:r>
              <a:rPr lang="en-US" dirty="0" smtClean="0">
                <a:solidFill>
                  <a:srgbClr val="002060"/>
                </a:solidFill>
              </a:rPr>
              <a:t>Evaluate the contributions of Chargaff, Franklin, and Wilkins in helping Watson and Crick determine the double-helical structure of DNA.</a:t>
            </a:r>
          </a:p>
          <a:p>
            <a:r>
              <a:rPr lang="en-US" dirty="0" smtClean="0">
                <a:solidFill>
                  <a:srgbClr val="002060"/>
                </a:solidFill>
              </a:rPr>
              <a:t>Relate the role of base-pairing rules to the structure of DNA</a:t>
            </a:r>
            <a:endParaRPr lang="en-US" dirty="0">
              <a:solidFill>
                <a:srgbClr val="00206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0"/>
            <a:ext cx="7498080" cy="1143000"/>
          </a:xfrm>
        </p:spPr>
        <p:txBody>
          <a:bodyPr/>
          <a:lstStyle/>
          <a:p>
            <a:r>
              <a:rPr lang="en-US" b="1" dirty="0" smtClean="0">
                <a:solidFill>
                  <a:srgbClr val="002060"/>
                </a:solidFill>
              </a:rPr>
              <a:t>Franklin</a:t>
            </a:r>
            <a:endParaRPr lang="en-US" b="1" dirty="0">
              <a:solidFill>
                <a:srgbClr val="002060"/>
              </a:solidFill>
            </a:endParaRPr>
          </a:p>
        </p:txBody>
      </p:sp>
      <p:sp>
        <p:nvSpPr>
          <p:cNvPr id="3" name="Content Placeholder 2"/>
          <p:cNvSpPr>
            <a:spLocks noGrp="1"/>
          </p:cNvSpPr>
          <p:nvPr>
            <p:ph idx="1"/>
          </p:nvPr>
        </p:nvSpPr>
        <p:spPr>
          <a:xfrm>
            <a:off x="1435608" y="914400"/>
            <a:ext cx="7498080" cy="2743200"/>
          </a:xfrm>
        </p:spPr>
        <p:txBody>
          <a:bodyPr>
            <a:normAutofit fontScale="92500" lnSpcReduction="20000"/>
          </a:bodyPr>
          <a:lstStyle/>
          <a:p>
            <a:r>
              <a:rPr lang="en-US" dirty="0" smtClean="0">
                <a:solidFill>
                  <a:srgbClr val="002060"/>
                </a:solidFill>
              </a:rPr>
              <a:t>Rosalind Franklin's most famous piece of evidence is this image: Photo 51. It depicts an X-ray diffraction of DNA. Taken in 1951, the image eventually led to the conclusion that DNA was composed of a double helix. Such a structure consists of two helices (corkscrew structures) running in parallel.</a:t>
            </a:r>
            <a:endParaRPr lang="en-US" dirty="0">
              <a:solidFill>
                <a:srgbClr val="002060"/>
              </a:solidFill>
            </a:endParaRPr>
          </a:p>
        </p:txBody>
      </p:sp>
      <p:pic>
        <p:nvPicPr>
          <p:cNvPr id="31746" name="Picture 2" descr="http://askabiologist.asu.edu/sites/default/files/resources/articles/crystal_clear/Rosalind_Franklin_Plate_1_DNA_B_form_1000.jpg"/>
          <p:cNvPicPr>
            <a:picLocks noChangeAspect="1" noChangeArrowheads="1"/>
          </p:cNvPicPr>
          <p:nvPr/>
        </p:nvPicPr>
        <p:blipFill>
          <a:blip r:embed="rId2" cstate="print"/>
          <a:srcRect/>
          <a:stretch>
            <a:fillRect/>
          </a:stretch>
        </p:blipFill>
        <p:spPr bwMode="auto">
          <a:xfrm>
            <a:off x="2819400" y="3657600"/>
            <a:ext cx="4067969" cy="3124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Watson and Crick</a:t>
            </a:r>
            <a:endParaRPr lang="en-US" b="1" dirty="0">
              <a:solidFill>
                <a:srgbClr val="002060"/>
              </a:solidFill>
            </a:endParaRPr>
          </a:p>
        </p:txBody>
      </p:sp>
      <p:sp>
        <p:nvSpPr>
          <p:cNvPr id="3" name="Content Placeholder 2"/>
          <p:cNvSpPr>
            <a:spLocks noGrp="1"/>
          </p:cNvSpPr>
          <p:nvPr>
            <p:ph idx="1"/>
          </p:nvPr>
        </p:nvSpPr>
        <p:spPr>
          <a:xfrm>
            <a:off x="762000" y="1447800"/>
            <a:ext cx="6324600" cy="4800600"/>
          </a:xfrm>
        </p:spPr>
        <p:txBody>
          <a:bodyPr>
            <a:normAutofit fontScale="70000" lnSpcReduction="20000"/>
          </a:bodyPr>
          <a:lstStyle/>
          <a:p>
            <a:r>
              <a:rPr lang="en-US" dirty="0" smtClean="0">
                <a:solidFill>
                  <a:srgbClr val="002060"/>
                </a:solidFill>
              </a:rPr>
              <a:t>Using stick-and-ball models, Watson and Crick tested their ideas of how the DNA molecule might fit together. Their first attempt in 1951 failed, but they kept at it. They also used information from X-ray pictures to give them ideas for the structure. Rosalind Franklin and Maurice Williams were two scientists that were experts in taking these pictures. Crick and Watson were able to gain some valuable information by studying pictures taken by Franklin and Williams. </a:t>
            </a:r>
            <a:br>
              <a:rPr lang="en-US" dirty="0" smtClean="0">
                <a:solidFill>
                  <a:srgbClr val="002060"/>
                </a:solidFill>
              </a:rPr>
            </a:br>
            <a:r>
              <a:rPr lang="en-US" dirty="0" smtClean="0">
                <a:solidFill>
                  <a:srgbClr val="002060"/>
                </a:solidFill>
              </a:rPr>
              <a:t/>
            </a:r>
            <a:br>
              <a:rPr lang="en-US" dirty="0" smtClean="0">
                <a:solidFill>
                  <a:srgbClr val="002060"/>
                </a:solidFill>
              </a:rPr>
            </a:br>
            <a:r>
              <a:rPr lang="en-US" dirty="0" smtClean="0">
                <a:solidFill>
                  <a:srgbClr val="002060"/>
                </a:solidFill>
              </a:rPr>
              <a:t>In 1953, Crick and Watson were able to put together an accurate model of the DNA structure. The model used a twisting "double helix" shape. This model would help scientists throughout the world in learning more about genetics.</a:t>
            </a:r>
            <a:endParaRPr lang="en-US" dirty="0">
              <a:solidFill>
                <a:srgbClr val="002060"/>
              </a:solidFill>
            </a:endParaRPr>
          </a:p>
        </p:txBody>
      </p:sp>
      <p:pic>
        <p:nvPicPr>
          <p:cNvPr id="34818" name="Picture 2" descr="http://www.ducksters.com/biography/scientists/dna_double_helix.jpg"/>
          <p:cNvPicPr>
            <a:picLocks noChangeAspect="1" noChangeArrowheads="1"/>
          </p:cNvPicPr>
          <p:nvPr/>
        </p:nvPicPr>
        <p:blipFill>
          <a:blip r:embed="rId2" cstate="print"/>
          <a:srcRect/>
          <a:stretch>
            <a:fillRect/>
          </a:stretch>
        </p:blipFill>
        <p:spPr bwMode="auto">
          <a:xfrm>
            <a:off x="7315200" y="1752600"/>
            <a:ext cx="1591811" cy="35052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DNA: The Genetic Material</a:t>
            </a:r>
            <a:endParaRPr lang="en-US" b="1" dirty="0">
              <a:solidFill>
                <a:srgbClr val="002060"/>
              </a:solidFill>
            </a:endParaRPr>
          </a:p>
        </p:txBody>
      </p:sp>
      <p:sp>
        <p:nvSpPr>
          <p:cNvPr id="3" name="Content Placeholder 2"/>
          <p:cNvSpPr>
            <a:spLocks noGrp="1"/>
          </p:cNvSpPr>
          <p:nvPr>
            <p:ph idx="1"/>
          </p:nvPr>
        </p:nvSpPr>
        <p:spPr>
          <a:xfrm>
            <a:off x="990600" y="4800600"/>
            <a:ext cx="7498080" cy="1524000"/>
          </a:xfrm>
        </p:spPr>
        <p:txBody>
          <a:bodyPr>
            <a:normAutofit lnSpcReduction="10000"/>
          </a:bodyPr>
          <a:lstStyle/>
          <a:p>
            <a:r>
              <a:rPr lang="en-US" b="1" dirty="0" smtClean="0">
                <a:solidFill>
                  <a:srgbClr val="002060"/>
                </a:solidFill>
              </a:rPr>
              <a:t>The spiral structure in the picture is a large organic molecule. What type of organic molecule is it?</a:t>
            </a:r>
            <a:endParaRPr lang="en-US" dirty="0">
              <a:solidFill>
                <a:srgbClr val="002060"/>
              </a:solidFill>
            </a:endParaRPr>
          </a:p>
        </p:txBody>
      </p:sp>
      <p:pic>
        <p:nvPicPr>
          <p:cNvPr id="36866" name="Picture 2" descr="https://dr282zn36sxxg.cloudfront.net/datastreams/f-d%3Aa6a7e35b5ad3077fa3c03379ebb22b670b64857d628d851937c1af64%2BIMAGE%2BIMAGE.1"/>
          <p:cNvPicPr>
            <a:picLocks noChangeAspect="1" noChangeArrowheads="1"/>
          </p:cNvPicPr>
          <p:nvPr/>
        </p:nvPicPr>
        <p:blipFill>
          <a:blip r:embed="rId2" cstate="print"/>
          <a:srcRect/>
          <a:stretch>
            <a:fillRect/>
          </a:stretch>
        </p:blipFill>
        <p:spPr bwMode="auto">
          <a:xfrm>
            <a:off x="2133600" y="1219200"/>
            <a:ext cx="4876800" cy="325526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2060"/>
                </a:solidFill>
              </a:rPr>
              <a:t>DNA: The Genetic material</a:t>
            </a:r>
            <a:endParaRPr lang="en-US" b="1" dirty="0">
              <a:solidFill>
                <a:srgbClr val="002060"/>
              </a:solidFill>
            </a:endParaRPr>
          </a:p>
        </p:txBody>
      </p:sp>
      <p:sp>
        <p:nvSpPr>
          <p:cNvPr id="3" name="Content Placeholder 2"/>
          <p:cNvSpPr>
            <a:spLocks noGrp="1"/>
          </p:cNvSpPr>
          <p:nvPr>
            <p:ph idx="1"/>
          </p:nvPr>
        </p:nvSpPr>
        <p:spPr/>
        <p:txBody>
          <a:bodyPr>
            <a:normAutofit lnSpcReduction="10000"/>
          </a:bodyPr>
          <a:lstStyle/>
          <a:p>
            <a:r>
              <a:rPr lang="en-US" b="1" dirty="0" smtClean="0">
                <a:solidFill>
                  <a:srgbClr val="002060"/>
                </a:solidFill>
              </a:rPr>
              <a:t>Each cell has its </a:t>
            </a:r>
            <a:r>
              <a:rPr lang="en-US" b="1" u="sng" dirty="0" smtClean="0">
                <a:solidFill>
                  <a:srgbClr val="002060"/>
                </a:solidFill>
              </a:rPr>
              <a:t>own job</a:t>
            </a:r>
            <a:r>
              <a:rPr lang="en-US" dirty="0" smtClean="0">
                <a:solidFill>
                  <a:srgbClr val="002060"/>
                </a:solidFill>
              </a:rPr>
              <a:t>.</a:t>
            </a:r>
          </a:p>
          <a:p>
            <a:pPr lvl="2"/>
            <a:r>
              <a:rPr lang="en-US" dirty="0" smtClean="0">
                <a:solidFill>
                  <a:srgbClr val="002060"/>
                </a:solidFill>
              </a:rPr>
              <a:t>There are over </a:t>
            </a:r>
            <a:r>
              <a:rPr lang="en-US" b="1" dirty="0" smtClean="0">
                <a:solidFill>
                  <a:srgbClr val="002060"/>
                </a:solidFill>
              </a:rPr>
              <a:t>200 cell types</a:t>
            </a:r>
            <a:r>
              <a:rPr lang="en-US" dirty="0" smtClean="0">
                <a:solidFill>
                  <a:srgbClr val="002060"/>
                </a:solidFill>
              </a:rPr>
              <a:t> in the body - that is </a:t>
            </a:r>
            <a:r>
              <a:rPr lang="en-US" b="1" dirty="0" smtClean="0">
                <a:solidFill>
                  <a:srgbClr val="002060"/>
                </a:solidFill>
              </a:rPr>
              <a:t>200 different jobs!</a:t>
            </a:r>
          </a:p>
          <a:p>
            <a:pPr lvl="2"/>
            <a:endParaRPr lang="en-US" b="1" dirty="0" smtClean="0">
              <a:solidFill>
                <a:srgbClr val="002060"/>
              </a:solidFill>
            </a:endParaRPr>
          </a:p>
          <a:p>
            <a:r>
              <a:rPr lang="en-US" dirty="0" smtClean="0">
                <a:solidFill>
                  <a:srgbClr val="002060"/>
                </a:solidFill>
              </a:rPr>
              <a:t>But </a:t>
            </a:r>
            <a:r>
              <a:rPr lang="en-US" b="1" dirty="0" smtClean="0">
                <a:solidFill>
                  <a:srgbClr val="002060"/>
                </a:solidFill>
              </a:rPr>
              <a:t>how does each cell know what job to do </a:t>
            </a:r>
            <a:r>
              <a:rPr lang="en-US" dirty="0" smtClean="0">
                <a:solidFill>
                  <a:srgbClr val="002060"/>
                </a:solidFill>
              </a:rPr>
              <a:t>? </a:t>
            </a:r>
          </a:p>
          <a:p>
            <a:r>
              <a:rPr lang="en-US" dirty="0" smtClean="0">
                <a:solidFill>
                  <a:srgbClr val="002060"/>
                </a:solidFill>
              </a:rPr>
              <a:t>Our cells are </a:t>
            </a:r>
            <a:r>
              <a:rPr lang="en-US" b="1" dirty="0" smtClean="0">
                <a:solidFill>
                  <a:srgbClr val="002060"/>
                </a:solidFill>
              </a:rPr>
              <a:t>told what to do </a:t>
            </a:r>
            <a:r>
              <a:rPr lang="en-US" dirty="0" smtClean="0">
                <a:solidFill>
                  <a:srgbClr val="002060"/>
                </a:solidFill>
              </a:rPr>
              <a:t>by a very special molecule called </a:t>
            </a:r>
            <a:r>
              <a:rPr lang="en-US" b="1" dirty="0" smtClean="0">
                <a:solidFill>
                  <a:srgbClr val="002060"/>
                </a:solidFill>
              </a:rPr>
              <a:t>DNA</a:t>
            </a:r>
            <a:br>
              <a:rPr lang="en-US" b="1" dirty="0" smtClean="0">
                <a:solidFill>
                  <a:srgbClr val="002060"/>
                </a:solidFill>
              </a:rPr>
            </a:br>
            <a:endParaRPr lang="en-US" b="1" dirty="0" smtClean="0">
              <a:solidFill>
                <a:srgbClr val="002060"/>
              </a:solidFill>
            </a:endParaRPr>
          </a:p>
          <a:p>
            <a:r>
              <a:rPr lang="en-US" dirty="0" smtClean="0">
                <a:solidFill>
                  <a:srgbClr val="002060"/>
                </a:solidFill>
              </a:rPr>
              <a:t>Your cells' instructions are </a:t>
            </a:r>
            <a:r>
              <a:rPr lang="en-US" b="1" u="sng" dirty="0" smtClean="0">
                <a:solidFill>
                  <a:srgbClr val="002060"/>
                </a:solidFill>
              </a:rPr>
              <a:t>molecules of DNA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DNA structure</a:t>
            </a:r>
            <a:endParaRPr lang="en-US" dirty="0">
              <a:solidFill>
                <a:srgbClr val="002060"/>
              </a:solidFill>
            </a:endParaRPr>
          </a:p>
        </p:txBody>
      </p:sp>
      <p:sp>
        <p:nvSpPr>
          <p:cNvPr id="3" name="Content Placeholder 2"/>
          <p:cNvSpPr>
            <a:spLocks noGrp="1"/>
          </p:cNvSpPr>
          <p:nvPr>
            <p:ph idx="1"/>
          </p:nvPr>
        </p:nvSpPr>
        <p:spPr/>
        <p:txBody>
          <a:bodyPr/>
          <a:lstStyle/>
          <a:p>
            <a:r>
              <a:rPr lang="en-US" b="1" u="sng" dirty="0" smtClean="0">
                <a:solidFill>
                  <a:srgbClr val="002060"/>
                </a:solidFill>
              </a:rPr>
              <a:t>DNA</a:t>
            </a:r>
            <a:r>
              <a:rPr lang="en-US" b="1" dirty="0" smtClean="0">
                <a:solidFill>
                  <a:srgbClr val="002060"/>
                </a:solidFill>
              </a:rPr>
              <a:t> = Deoxyribonucleic Acid</a:t>
            </a:r>
          </a:p>
          <a:p>
            <a:pPr lvl="1"/>
            <a:r>
              <a:rPr lang="en-US" dirty="0" smtClean="0">
                <a:solidFill>
                  <a:srgbClr val="002060"/>
                </a:solidFill>
              </a:rPr>
              <a:t>The </a:t>
            </a:r>
            <a:r>
              <a:rPr lang="en-US" b="1" i="1" dirty="0" err="1" smtClean="0">
                <a:solidFill>
                  <a:srgbClr val="002060"/>
                </a:solidFill>
              </a:rPr>
              <a:t>deoxyribo</a:t>
            </a:r>
            <a:r>
              <a:rPr lang="en-US" b="1" dirty="0" smtClean="0">
                <a:solidFill>
                  <a:srgbClr val="002060"/>
                </a:solidFill>
              </a:rPr>
              <a:t> </a:t>
            </a:r>
            <a:r>
              <a:rPr lang="en-US" dirty="0" smtClean="0">
                <a:solidFill>
                  <a:srgbClr val="002060"/>
                </a:solidFill>
              </a:rPr>
              <a:t>part of the name refers to the name of the </a:t>
            </a:r>
            <a:r>
              <a:rPr lang="en-US" b="1" dirty="0" smtClean="0">
                <a:solidFill>
                  <a:srgbClr val="002060"/>
                </a:solidFill>
              </a:rPr>
              <a:t>sugar</a:t>
            </a:r>
            <a:r>
              <a:rPr lang="en-US" dirty="0" smtClean="0">
                <a:solidFill>
                  <a:srgbClr val="002060"/>
                </a:solidFill>
              </a:rPr>
              <a:t> that is contained in DNA, </a:t>
            </a:r>
            <a:r>
              <a:rPr lang="en-US" b="1" dirty="0" err="1" smtClean="0">
                <a:solidFill>
                  <a:srgbClr val="002060"/>
                </a:solidFill>
              </a:rPr>
              <a:t>deoxyribose</a:t>
            </a:r>
            <a:endParaRPr lang="en-US" b="1" dirty="0" smtClean="0">
              <a:solidFill>
                <a:srgbClr val="002060"/>
              </a:solidFill>
            </a:endParaRPr>
          </a:p>
          <a:p>
            <a:pPr lvl="1"/>
            <a:r>
              <a:rPr lang="en-US" dirty="0" smtClean="0">
                <a:solidFill>
                  <a:srgbClr val="002060"/>
                </a:solidFill>
              </a:rPr>
              <a:t>The </a:t>
            </a:r>
            <a:r>
              <a:rPr lang="en-US" b="1" dirty="0" smtClean="0">
                <a:solidFill>
                  <a:srgbClr val="002060"/>
                </a:solidFill>
              </a:rPr>
              <a:t>nucleic acids</a:t>
            </a:r>
            <a:r>
              <a:rPr lang="en-US" dirty="0" smtClean="0">
                <a:solidFill>
                  <a:srgbClr val="002060"/>
                </a:solidFill>
              </a:rPr>
              <a:t> are a type of molecule that store information</a:t>
            </a:r>
          </a:p>
          <a:p>
            <a:r>
              <a:rPr lang="en-US" dirty="0" smtClean="0">
                <a:solidFill>
                  <a:srgbClr val="002060"/>
                </a:solidFill>
              </a:rPr>
              <a:t>DNA is made of a very long chain of </a:t>
            </a:r>
            <a:r>
              <a:rPr lang="en-US" b="1" u="sng" dirty="0" smtClean="0">
                <a:solidFill>
                  <a:srgbClr val="002060"/>
                </a:solidFill>
              </a:rPr>
              <a:t>nucleotides</a:t>
            </a:r>
            <a:r>
              <a:rPr lang="en-US" dirty="0" smtClean="0">
                <a:solidFill>
                  <a:srgbClr val="002060"/>
                </a:solidFill>
              </a:rPr>
              <a:t>. In fact, in you, the smallest DNA molecule has well over 20 million nucleotides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76200"/>
            <a:ext cx="7498080" cy="1143000"/>
          </a:xfrm>
        </p:spPr>
        <p:txBody>
          <a:bodyPr/>
          <a:lstStyle/>
          <a:p>
            <a:r>
              <a:rPr lang="en-US" dirty="0" smtClean="0">
                <a:solidFill>
                  <a:srgbClr val="002060"/>
                </a:solidFill>
              </a:rPr>
              <a:t>DNA Structure</a:t>
            </a:r>
            <a:endParaRPr lang="en-US" dirty="0">
              <a:solidFill>
                <a:srgbClr val="002060"/>
              </a:solidFill>
            </a:endParaRPr>
          </a:p>
        </p:txBody>
      </p:sp>
      <p:sp>
        <p:nvSpPr>
          <p:cNvPr id="3" name="Content Placeholder 2"/>
          <p:cNvSpPr>
            <a:spLocks noGrp="1"/>
          </p:cNvSpPr>
          <p:nvPr>
            <p:ph idx="1"/>
          </p:nvPr>
        </p:nvSpPr>
        <p:spPr>
          <a:xfrm>
            <a:off x="609600" y="1219200"/>
            <a:ext cx="8324088" cy="5334000"/>
          </a:xfrm>
        </p:spPr>
        <p:txBody>
          <a:bodyPr>
            <a:normAutofit fontScale="77500" lnSpcReduction="20000"/>
          </a:bodyPr>
          <a:lstStyle/>
          <a:p>
            <a:r>
              <a:rPr lang="en-US" sz="3500" dirty="0" smtClean="0">
                <a:solidFill>
                  <a:srgbClr val="002060"/>
                </a:solidFill>
                <a:latin typeface="Calibri" pitchFamily="34" charset="0"/>
              </a:rPr>
              <a:t>Watson and Crick determined that a DNA molecule is a </a:t>
            </a:r>
            <a:r>
              <a:rPr lang="en-US" sz="3500" b="1" u="sng" dirty="0" smtClean="0">
                <a:solidFill>
                  <a:srgbClr val="002060"/>
                </a:solidFill>
                <a:latin typeface="Calibri" pitchFamily="34" charset="0"/>
              </a:rPr>
              <a:t>Double Helix</a:t>
            </a:r>
          </a:p>
          <a:p>
            <a:endParaRPr lang="en-US" sz="3500" b="1" dirty="0" smtClean="0">
              <a:solidFill>
                <a:srgbClr val="002060"/>
              </a:solidFill>
              <a:latin typeface="Calibri" pitchFamily="34" charset="0"/>
            </a:endParaRPr>
          </a:p>
          <a:p>
            <a:r>
              <a:rPr lang="en-US" sz="3500" b="1" u="sng" dirty="0" smtClean="0">
                <a:solidFill>
                  <a:srgbClr val="002060"/>
                </a:solidFill>
                <a:latin typeface="Calibri" pitchFamily="34" charset="0"/>
              </a:rPr>
              <a:t>Double Helix- </a:t>
            </a:r>
            <a:r>
              <a:rPr lang="en-US" sz="3500" dirty="0" smtClean="0">
                <a:solidFill>
                  <a:srgbClr val="002060"/>
                </a:solidFill>
                <a:latin typeface="Calibri" pitchFamily="34" charset="0"/>
              </a:rPr>
              <a:t>Two strands twisted around each other, like a winding staircase</a:t>
            </a:r>
          </a:p>
          <a:p>
            <a:endParaRPr lang="en-US" sz="3500" dirty="0" smtClean="0">
              <a:solidFill>
                <a:srgbClr val="002060"/>
              </a:solidFill>
              <a:latin typeface="Calibri" pitchFamily="34" charset="0"/>
            </a:endParaRPr>
          </a:p>
          <a:p>
            <a:r>
              <a:rPr lang="en-US" sz="3500" b="1" u="sng" dirty="0" smtClean="0">
                <a:solidFill>
                  <a:srgbClr val="002060"/>
                </a:solidFill>
                <a:latin typeface="Calibri" pitchFamily="34" charset="0"/>
              </a:rPr>
              <a:t>Nucleotides</a:t>
            </a:r>
            <a:r>
              <a:rPr lang="en-US" sz="3500" b="1" dirty="0" smtClean="0">
                <a:solidFill>
                  <a:srgbClr val="002060"/>
                </a:solidFill>
                <a:latin typeface="Calibri" pitchFamily="34" charset="0"/>
              </a:rPr>
              <a:t>-</a:t>
            </a:r>
            <a:r>
              <a:rPr lang="en-US" sz="3500" dirty="0" smtClean="0">
                <a:solidFill>
                  <a:srgbClr val="002060"/>
                </a:solidFill>
                <a:latin typeface="Calibri" pitchFamily="34" charset="0"/>
              </a:rPr>
              <a:t> the subunits that make up DNA. Each nucleotide is made of three parts: a phosphate group, a five-carbon sugar molecule, and a nitrogen containing base.</a:t>
            </a:r>
          </a:p>
          <a:p>
            <a:endParaRPr lang="en-US" sz="3500" dirty="0" smtClean="0">
              <a:solidFill>
                <a:srgbClr val="002060"/>
              </a:solidFill>
              <a:latin typeface="Calibri" pitchFamily="34" charset="0"/>
            </a:endParaRPr>
          </a:p>
          <a:p>
            <a:r>
              <a:rPr lang="en-US" sz="3500" dirty="0" smtClean="0">
                <a:solidFill>
                  <a:srgbClr val="002060"/>
                </a:solidFill>
                <a:latin typeface="Calibri" pitchFamily="34" charset="0"/>
              </a:rPr>
              <a:t>The five-carbon sugar in DNA nucleotides is called </a:t>
            </a:r>
            <a:r>
              <a:rPr lang="en-US" sz="3500" b="1" u="sng" dirty="0" err="1" smtClean="0">
                <a:solidFill>
                  <a:srgbClr val="002060"/>
                </a:solidFill>
                <a:latin typeface="Calibri" pitchFamily="34" charset="0"/>
              </a:rPr>
              <a:t>Deoxyribose</a:t>
            </a:r>
            <a:r>
              <a:rPr lang="en-US" sz="3500" dirty="0" smtClean="0">
                <a:solidFill>
                  <a:srgbClr val="002060"/>
                </a:solidFill>
                <a:latin typeface="Calibri" pitchFamily="34" charset="0"/>
              </a:rPr>
              <a:t>.</a:t>
            </a:r>
          </a:p>
          <a:p>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4951</TotalTime>
  <Words>588</Words>
  <Application>Microsoft Office PowerPoint</Application>
  <PresentationFormat>On-screen Show (4:3)</PresentationFormat>
  <Paragraphs>79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Trek</vt:lpstr>
      <vt:lpstr>Bell Ringer!</vt:lpstr>
      <vt:lpstr>DNA: The Genetic Material</vt:lpstr>
      <vt:lpstr>Objectives</vt:lpstr>
      <vt:lpstr>Franklin</vt:lpstr>
      <vt:lpstr>Watson and Crick</vt:lpstr>
      <vt:lpstr>DNA: The Genetic Material</vt:lpstr>
      <vt:lpstr>DNA: The Genetic material</vt:lpstr>
      <vt:lpstr>DNA structure</vt:lpstr>
      <vt:lpstr>DNA Structure</vt:lpstr>
      <vt:lpstr>DNA Double Helix</vt:lpstr>
      <vt:lpstr>NUCLEOTIDES</vt:lpstr>
      <vt:lpstr>A Winding Staircase, continued</vt:lpstr>
      <vt:lpstr>PowerPoint Presentation</vt:lpstr>
      <vt:lpstr>Nucleotides</vt:lpstr>
      <vt:lpstr>The Genetic Code</vt:lpstr>
      <vt:lpstr>Discovering DNA’s Structure </vt:lpstr>
      <vt:lpstr>Discovering DNA’s Structure </vt:lpstr>
      <vt:lpstr>DNA Structure</vt:lpstr>
      <vt:lpstr>Question to think?</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Bell Ringer!</dc:title>
  <dc:creator>Elizabeth Patterson</dc:creator>
  <cp:lastModifiedBy>Windows User</cp:lastModifiedBy>
  <cp:revision>3</cp:revision>
  <dcterms:created xsi:type="dcterms:W3CDTF">2014-03-27T17:04:57Z</dcterms:created>
  <dcterms:modified xsi:type="dcterms:W3CDTF">2014-03-31T15:15:44Z</dcterms:modified>
</cp:coreProperties>
</file>